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embeddedFontLst>
    <p:embeddedFont>
      <p:font typeface="Catamaran Light" panose="020B0604020202020204" charset="0"/>
      <p:regular r:id="rId20"/>
      <p:bold r:id="rId21"/>
    </p:embeddedFont>
    <p:embeddedFont>
      <p:font typeface="Fira Sans Extra Condensed Medium" panose="020B0604020202020204" charset="0"/>
      <p:regular r:id="rId22"/>
      <p:bold r:id="rId23"/>
      <p:italic r:id="rId24"/>
      <p:boldItalic r:id="rId25"/>
    </p:embeddedFont>
    <p:embeddedFont>
      <p:font typeface="Livvic" pitchFamily="2" charset="0"/>
      <p:regular r:id="rId26"/>
      <p:bold r:id="rId27"/>
      <p:italic r:id="rId28"/>
      <p:boldItalic r:id="rId29"/>
    </p:embeddedFont>
    <p:embeddedFont>
      <p:font typeface="Livvic SemiBold" pitchFamily="2"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
      <p:font typeface="Montserrat ExtraBold" panose="00000900000000000000" pitchFamily="2" charset="0"/>
      <p:bold r:id="rId38"/>
      <p:boldItalic r:id="rId39"/>
    </p:embeddedFont>
    <p:embeddedFont>
      <p:font typeface="Montserrat Light" panose="00000400000000000000" pitchFamily="2" charset="0"/>
      <p:regular r:id="rId40"/>
      <p:bold r:id="rId41"/>
      <p:italic r:id="rId42"/>
      <p:boldItalic r:id="rId43"/>
    </p:embeddedFont>
    <p:embeddedFont>
      <p:font typeface="Roboto" panose="02000000000000000000"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42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font" Target="fonts/font28.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font" Target="fonts/font2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font" Target="fonts/font2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font" Target="fonts/font27.fntdata"/><Relationship Id="rId20" Type="http://schemas.openxmlformats.org/officeDocument/2006/relationships/font" Target="fonts/font1.fntdata"/><Relationship Id="rId41"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ae61532c4a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1ae61532c4a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1ae61532c4a_1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1ae61532c4a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ae61532c4a_1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ae61532c4a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ae61532c4a_1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ae61532c4a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ae61532c4a_1_1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1ae61532c4a_1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ae61532c4a_1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ae61532c4a_1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1ae61532c4a_1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1ae61532c4a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3e13d9a7e_0_4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33e13d9a7e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3e13d9a7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3e13d9a7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rgbClr val="3C4043"/>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522eb7919_1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522eb7919_1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ae61532c4a_1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ae61532c4a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3e13d9a7e_0_4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3e13d9a7e_0_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1ae61532c4a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1ae61532c4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1ae61532c4a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1ae61532c4a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ae61532c4a_1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ae61532c4a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33e13d9a7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33e13d9a7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575" y="1701225"/>
            <a:ext cx="4592400" cy="17823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0" name="Google Shape;10;p2"/>
          <p:cNvSpPr txBox="1">
            <a:spLocks noGrp="1"/>
          </p:cNvSpPr>
          <p:nvPr>
            <p:ph type="subTitle" idx="1"/>
          </p:nvPr>
        </p:nvSpPr>
        <p:spPr>
          <a:xfrm>
            <a:off x="1039575" y="3206400"/>
            <a:ext cx="2402100" cy="717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p:cSld name="CUSTOM_35">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200250" y="1742750"/>
            <a:ext cx="2743200" cy="572700"/>
          </a:xfrm>
          <a:prstGeom prst="rect">
            <a:avLst/>
          </a:prstGeom>
        </p:spPr>
        <p:txBody>
          <a:bodyPr spcFirstLastPara="1" wrap="square" lIns="91425" tIns="91425" rIns="91425" bIns="91425" anchor="t" anchorCtr="0">
            <a:noAutofit/>
          </a:bodyPr>
          <a:lstStyle>
            <a:lvl1pPr lvl="0" algn="ctr">
              <a:spcBef>
                <a:spcPts val="0"/>
              </a:spcBef>
              <a:spcAft>
                <a:spcPts val="0"/>
              </a:spcAft>
              <a:buNone/>
              <a:defRPr sz="3600"/>
            </a:lvl1pPr>
            <a:lvl2pPr lvl="1" algn="ctr">
              <a:spcBef>
                <a:spcPts val="0"/>
              </a:spcBef>
              <a:spcAft>
                <a:spcPts val="0"/>
              </a:spcAft>
              <a:buNone/>
              <a:defRPr sz="3600">
                <a:latin typeface="Catamaran Light"/>
                <a:ea typeface="Catamaran Light"/>
                <a:cs typeface="Catamaran Light"/>
                <a:sym typeface="Catamaran Light"/>
              </a:defRPr>
            </a:lvl2pPr>
            <a:lvl3pPr lvl="2" algn="ctr">
              <a:spcBef>
                <a:spcPts val="0"/>
              </a:spcBef>
              <a:spcAft>
                <a:spcPts val="0"/>
              </a:spcAft>
              <a:buNone/>
              <a:defRPr sz="3600">
                <a:latin typeface="Catamaran Light"/>
                <a:ea typeface="Catamaran Light"/>
                <a:cs typeface="Catamaran Light"/>
                <a:sym typeface="Catamaran Light"/>
              </a:defRPr>
            </a:lvl3pPr>
            <a:lvl4pPr lvl="3" algn="ctr">
              <a:spcBef>
                <a:spcPts val="0"/>
              </a:spcBef>
              <a:spcAft>
                <a:spcPts val="0"/>
              </a:spcAft>
              <a:buNone/>
              <a:defRPr sz="3600">
                <a:latin typeface="Catamaran Light"/>
                <a:ea typeface="Catamaran Light"/>
                <a:cs typeface="Catamaran Light"/>
                <a:sym typeface="Catamaran Light"/>
              </a:defRPr>
            </a:lvl4pPr>
            <a:lvl5pPr lvl="4" algn="ctr">
              <a:spcBef>
                <a:spcPts val="0"/>
              </a:spcBef>
              <a:spcAft>
                <a:spcPts val="0"/>
              </a:spcAft>
              <a:buNone/>
              <a:defRPr sz="3600">
                <a:latin typeface="Catamaran Light"/>
                <a:ea typeface="Catamaran Light"/>
                <a:cs typeface="Catamaran Light"/>
                <a:sym typeface="Catamaran Light"/>
              </a:defRPr>
            </a:lvl5pPr>
            <a:lvl6pPr lvl="5" algn="ctr">
              <a:spcBef>
                <a:spcPts val="0"/>
              </a:spcBef>
              <a:spcAft>
                <a:spcPts val="0"/>
              </a:spcAft>
              <a:buNone/>
              <a:defRPr sz="3600">
                <a:latin typeface="Catamaran Light"/>
                <a:ea typeface="Catamaran Light"/>
                <a:cs typeface="Catamaran Light"/>
                <a:sym typeface="Catamaran Light"/>
              </a:defRPr>
            </a:lvl6pPr>
            <a:lvl7pPr lvl="6" algn="ctr">
              <a:spcBef>
                <a:spcPts val="0"/>
              </a:spcBef>
              <a:spcAft>
                <a:spcPts val="0"/>
              </a:spcAft>
              <a:buNone/>
              <a:defRPr sz="3600">
                <a:latin typeface="Catamaran Light"/>
                <a:ea typeface="Catamaran Light"/>
                <a:cs typeface="Catamaran Light"/>
                <a:sym typeface="Catamaran Light"/>
              </a:defRPr>
            </a:lvl7pPr>
            <a:lvl8pPr lvl="7" algn="ctr">
              <a:spcBef>
                <a:spcPts val="0"/>
              </a:spcBef>
              <a:spcAft>
                <a:spcPts val="0"/>
              </a:spcAft>
              <a:buNone/>
              <a:defRPr sz="3600">
                <a:latin typeface="Catamaran Light"/>
                <a:ea typeface="Catamaran Light"/>
                <a:cs typeface="Catamaran Light"/>
                <a:sym typeface="Catamaran Light"/>
              </a:defRPr>
            </a:lvl8pPr>
            <a:lvl9pPr lvl="8" algn="ctr">
              <a:spcBef>
                <a:spcPts val="0"/>
              </a:spcBef>
              <a:spcAft>
                <a:spcPts val="0"/>
              </a:spcAft>
              <a:buNone/>
              <a:defRPr sz="3600">
                <a:latin typeface="Catamaran Light"/>
                <a:ea typeface="Catamaran Light"/>
                <a:cs typeface="Catamaran Light"/>
                <a:sym typeface="Catamaran Light"/>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p:cSld name="CUSTOM_38">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769725" y="1310050"/>
            <a:ext cx="34302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2"/>
          <p:cNvSpPr txBox="1">
            <a:spLocks noGrp="1"/>
          </p:cNvSpPr>
          <p:nvPr>
            <p:ph type="title" idx="2" hasCustomPrompt="1"/>
          </p:nvPr>
        </p:nvSpPr>
        <p:spPr>
          <a:xfrm rot="5400000">
            <a:off x="7142178" y="3570226"/>
            <a:ext cx="17388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lvl1pPr>
            <a:lvl2pPr lvl="1"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ix columns">
  <p:cSld name="CUSTOM_30">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656422" y="13944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8" name="Google Shape;68;p13"/>
          <p:cNvSpPr txBox="1">
            <a:spLocks noGrp="1"/>
          </p:cNvSpPr>
          <p:nvPr>
            <p:ph type="subTitle" idx="1"/>
          </p:nvPr>
        </p:nvSpPr>
        <p:spPr>
          <a:xfrm>
            <a:off x="656425" y="18867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69" name="Google Shape;69;p13"/>
          <p:cNvSpPr txBox="1">
            <a:spLocks noGrp="1"/>
          </p:cNvSpPr>
          <p:nvPr>
            <p:ph type="ctrTitle" idx="2"/>
          </p:nvPr>
        </p:nvSpPr>
        <p:spPr>
          <a:xfrm>
            <a:off x="2650710" y="13944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0" name="Google Shape;70;p13"/>
          <p:cNvSpPr txBox="1">
            <a:spLocks noGrp="1"/>
          </p:cNvSpPr>
          <p:nvPr>
            <p:ph type="subTitle" idx="3"/>
          </p:nvPr>
        </p:nvSpPr>
        <p:spPr>
          <a:xfrm>
            <a:off x="2610700" y="18867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1" name="Google Shape;71;p13"/>
          <p:cNvSpPr txBox="1">
            <a:spLocks noGrp="1"/>
          </p:cNvSpPr>
          <p:nvPr>
            <p:ph type="ctrTitle" idx="4"/>
          </p:nvPr>
        </p:nvSpPr>
        <p:spPr>
          <a:xfrm>
            <a:off x="4638106" y="13944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2" name="Google Shape;72;p13"/>
          <p:cNvSpPr txBox="1">
            <a:spLocks noGrp="1"/>
          </p:cNvSpPr>
          <p:nvPr>
            <p:ph type="subTitle" idx="5"/>
          </p:nvPr>
        </p:nvSpPr>
        <p:spPr>
          <a:xfrm>
            <a:off x="4878076" y="18867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3" name="Google Shape;73;p13"/>
          <p:cNvSpPr txBox="1">
            <a:spLocks noGrp="1"/>
          </p:cNvSpPr>
          <p:nvPr>
            <p:ph type="ctrTitle" idx="6"/>
          </p:nvPr>
        </p:nvSpPr>
        <p:spPr>
          <a:xfrm rot="5400000">
            <a:off x="6865575" y="1466125"/>
            <a:ext cx="25530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4" name="Google Shape;74;p13"/>
          <p:cNvSpPr txBox="1">
            <a:spLocks noGrp="1"/>
          </p:cNvSpPr>
          <p:nvPr>
            <p:ph type="ctrTitle" idx="7"/>
          </p:nvPr>
        </p:nvSpPr>
        <p:spPr>
          <a:xfrm>
            <a:off x="656422" y="3367816"/>
            <a:ext cx="188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5" name="Google Shape;75;p13"/>
          <p:cNvSpPr txBox="1">
            <a:spLocks noGrp="1"/>
          </p:cNvSpPr>
          <p:nvPr>
            <p:ph type="subTitle" idx="8"/>
          </p:nvPr>
        </p:nvSpPr>
        <p:spPr>
          <a:xfrm>
            <a:off x="656425" y="3860125"/>
            <a:ext cx="1563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76" name="Google Shape;76;p13"/>
          <p:cNvSpPr txBox="1">
            <a:spLocks noGrp="1"/>
          </p:cNvSpPr>
          <p:nvPr>
            <p:ph type="ctrTitle" idx="9"/>
          </p:nvPr>
        </p:nvSpPr>
        <p:spPr>
          <a:xfrm>
            <a:off x="2650710" y="3367816"/>
            <a:ext cx="1881300" cy="644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7" name="Google Shape;77;p13"/>
          <p:cNvSpPr txBox="1">
            <a:spLocks noGrp="1"/>
          </p:cNvSpPr>
          <p:nvPr>
            <p:ph type="subTitle" idx="13"/>
          </p:nvPr>
        </p:nvSpPr>
        <p:spPr>
          <a:xfrm>
            <a:off x="2610700" y="3860125"/>
            <a:ext cx="196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8" name="Google Shape;78;p13"/>
          <p:cNvSpPr txBox="1">
            <a:spLocks noGrp="1"/>
          </p:cNvSpPr>
          <p:nvPr>
            <p:ph type="ctrTitle" idx="14"/>
          </p:nvPr>
        </p:nvSpPr>
        <p:spPr>
          <a:xfrm>
            <a:off x="4638106" y="3367816"/>
            <a:ext cx="1881300" cy="6447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79" name="Google Shape;79;p13"/>
          <p:cNvSpPr txBox="1">
            <a:spLocks noGrp="1"/>
          </p:cNvSpPr>
          <p:nvPr>
            <p:ph type="subTitle" idx="15"/>
          </p:nvPr>
        </p:nvSpPr>
        <p:spPr>
          <a:xfrm>
            <a:off x="4878076" y="3860125"/>
            <a:ext cx="16482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design">
  <p:cSld name="CUSTOM_31">
    <p:spTree>
      <p:nvGrpSpPr>
        <p:cNvPr id="1" name="Shape 80"/>
        <p:cNvGrpSpPr/>
        <p:nvPr/>
      </p:nvGrpSpPr>
      <p:grpSpPr>
        <a:xfrm>
          <a:off x="0" y="0"/>
          <a:ext cx="0" cy="0"/>
          <a:chOff x="0" y="0"/>
          <a:chExt cx="0" cy="0"/>
        </a:xfrm>
      </p:grpSpPr>
      <p:sp>
        <p:nvSpPr>
          <p:cNvPr id="81" name="Google Shape;81;p14"/>
          <p:cNvSpPr txBox="1">
            <a:spLocks noGrp="1"/>
          </p:cNvSpPr>
          <p:nvPr>
            <p:ph type="ctrTitle"/>
          </p:nvPr>
        </p:nvSpPr>
        <p:spPr>
          <a:xfrm rot="5400000">
            <a:off x="6603595" y="1930225"/>
            <a:ext cx="3481200" cy="487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lumns 1">
  <p:cSld name="CUSTOM_21">
    <p:spTree>
      <p:nvGrpSpPr>
        <p:cNvPr id="1" name="Shape 82"/>
        <p:cNvGrpSpPr/>
        <p:nvPr/>
      </p:nvGrpSpPr>
      <p:grpSpPr>
        <a:xfrm>
          <a:off x="0" y="0"/>
          <a:ext cx="0" cy="0"/>
          <a:chOff x="0" y="0"/>
          <a:chExt cx="0" cy="0"/>
        </a:xfrm>
      </p:grpSpPr>
      <p:sp>
        <p:nvSpPr>
          <p:cNvPr id="83" name="Google Shape;83;p15"/>
          <p:cNvSpPr txBox="1">
            <a:spLocks noGrp="1"/>
          </p:cNvSpPr>
          <p:nvPr>
            <p:ph type="subTitle" idx="1"/>
          </p:nvPr>
        </p:nvSpPr>
        <p:spPr>
          <a:xfrm>
            <a:off x="4633950" y="1847896"/>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4" name="Google Shape;84;p15"/>
          <p:cNvSpPr txBox="1">
            <a:spLocks noGrp="1"/>
          </p:cNvSpPr>
          <p:nvPr>
            <p:ph type="subTitle" idx="2"/>
          </p:nvPr>
        </p:nvSpPr>
        <p:spPr>
          <a:xfrm>
            <a:off x="4633950" y="3827870"/>
            <a:ext cx="18180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85" name="Google Shape;85;p15"/>
          <p:cNvSpPr txBox="1">
            <a:spLocks noGrp="1"/>
          </p:cNvSpPr>
          <p:nvPr>
            <p:ph type="ctrTitle"/>
          </p:nvPr>
        </p:nvSpPr>
        <p:spPr>
          <a:xfrm>
            <a:off x="4633950" y="1539296"/>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6" name="Google Shape;86;p15"/>
          <p:cNvSpPr txBox="1">
            <a:spLocks noGrp="1"/>
          </p:cNvSpPr>
          <p:nvPr>
            <p:ph type="ctrTitle" idx="3"/>
          </p:nvPr>
        </p:nvSpPr>
        <p:spPr>
          <a:xfrm>
            <a:off x="4633950" y="351927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87" name="Google Shape;87;p15"/>
          <p:cNvSpPr txBox="1">
            <a:spLocks noGrp="1"/>
          </p:cNvSpPr>
          <p:nvPr>
            <p:ph type="ctrTitle" idx="4"/>
          </p:nvPr>
        </p:nvSpPr>
        <p:spPr>
          <a:xfrm rot="5400000">
            <a:off x="6917175" y="1414524"/>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ext 5">
  <p:cSld name="CUSTOM_32">
    <p:spTree>
      <p:nvGrpSpPr>
        <p:cNvPr id="1" name="Shape 88"/>
        <p:cNvGrpSpPr/>
        <p:nvPr/>
      </p:nvGrpSpPr>
      <p:grpSpPr>
        <a:xfrm>
          <a:off x="0" y="0"/>
          <a:ext cx="0" cy="0"/>
          <a:chOff x="0" y="0"/>
          <a:chExt cx="0" cy="0"/>
        </a:xfrm>
      </p:grpSpPr>
      <p:sp>
        <p:nvSpPr>
          <p:cNvPr id="89" name="Google Shape;89;p16"/>
          <p:cNvSpPr txBox="1">
            <a:spLocks noGrp="1"/>
          </p:cNvSpPr>
          <p:nvPr>
            <p:ph type="subTitle" idx="1"/>
          </p:nvPr>
        </p:nvSpPr>
        <p:spPr>
          <a:xfrm>
            <a:off x="2258125" y="3106325"/>
            <a:ext cx="3029100" cy="1009500"/>
          </a:xfrm>
          <a:prstGeom prst="rect">
            <a:avLst/>
          </a:prstGeom>
        </p:spPr>
        <p:txBody>
          <a:bodyPr spcFirstLastPara="1" wrap="square" lIns="91425" tIns="91425" rIns="91425" bIns="91425" anchor="t" anchorCtr="0">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
        <p:nvSpPr>
          <p:cNvPr id="90" name="Google Shape;90;p16"/>
          <p:cNvSpPr txBox="1">
            <a:spLocks noGrp="1"/>
          </p:cNvSpPr>
          <p:nvPr>
            <p:ph type="ctrTitle"/>
          </p:nvPr>
        </p:nvSpPr>
        <p:spPr>
          <a:xfrm rot="5400000">
            <a:off x="7241489" y="1041025"/>
            <a:ext cx="1702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ree columns 4">
  <p:cSld name="CUSTOM_33">
    <p:spTree>
      <p:nvGrpSpPr>
        <p:cNvPr id="1" name="Shape 91"/>
        <p:cNvGrpSpPr/>
        <p:nvPr/>
      </p:nvGrpSpPr>
      <p:grpSpPr>
        <a:xfrm>
          <a:off x="0" y="0"/>
          <a:ext cx="0" cy="0"/>
          <a:chOff x="0" y="0"/>
          <a:chExt cx="0" cy="0"/>
        </a:xfrm>
      </p:grpSpPr>
      <p:sp>
        <p:nvSpPr>
          <p:cNvPr id="92" name="Google Shape;92;p17"/>
          <p:cNvSpPr txBox="1">
            <a:spLocks noGrp="1"/>
          </p:cNvSpPr>
          <p:nvPr>
            <p:ph type="subTitle" idx="1"/>
          </p:nvPr>
        </p:nvSpPr>
        <p:spPr>
          <a:xfrm flipH="1">
            <a:off x="840600" y="2432150"/>
            <a:ext cx="1650300" cy="75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3" name="Google Shape;93;p17"/>
          <p:cNvSpPr txBox="1">
            <a:spLocks noGrp="1"/>
          </p:cNvSpPr>
          <p:nvPr>
            <p:ph type="subTitle" idx="2"/>
          </p:nvPr>
        </p:nvSpPr>
        <p:spPr>
          <a:xfrm>
            <a:off x="4702174" y="1049093"/>
            <a:ext cx="19602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4" name="Google Shape;94;p17"/>
          <p:cNvSpPr txBox="1">
            <a:spLocks noGrp="1"/>
          </p:cNvSpPr>
          <p:nvPr>
            <p:ph type="ctrTitle"/>
          </p:nvPr>
        </p:nvSpPr>
        <p:spPr>
          <a:xfrm>
            <a:off x="-533400" y="2047350"/>
            <a:ext cx="3024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5" name="Google Shape;95;p17"/>
          <p:cNvSpPr txBox="1">
            <a:spLocks noGrp="1"/>
          </p:cNvSpPr>
          <p:nvPr>
            <p:ph type="ctrTitle" idx="3"/>
          </p:nvPr>
        </p:nvSpPr>
        <p:spPr>
          <a:xfrm>
            <a:off x="4702174" y="664293"/>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6" name="Google Shape;96;p17"/>
          <p:cNvSpPr txBox="1">
            <a:spLocks noGrp="1"/>
          </p:cNvSpPr>
          <p:nvPr>
            <p:ph type="subTitle" idx="4"/>
          </p:nvPr>
        </p:nvSpPr>
        <p:spPr>
          <a:xfrm>
            <a:off x="4702174" y="3788925"/>
            <a:ext cx="22149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97" name="Google Shape;97;p17"/>
          <p:cNvSpPr txBox="1">
            <a:spLocks noGrp="1"/>
          </p:cNvSpPr>
          <p:nvPr>
            <p:ph type="ctrTitle" idx="5"/>
          </p:nvPr>
        </p:nvSpPr>
        <p:spPr>
          <a:xfrm>
            <a:off x="4702174" y="3389725"/>
            <a:ext cx="24756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98" name="Google Shape;98;p17"/>
          <p:cNvSpPr txBox="1">
            <a:spLocks noGrp="1"/>
          </p:cNvSpPr>
          <p:nvPr>
            <p:ph type="ctrTitle" idx="6"/>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extLst>
    <p:ext uri="{DCECCB84-F9BA-43D5-87BE-67443E8EF086}">
      <p15:sldGuideLst xmlns:p15="http://schemas.microsoft.com/office/powerpoint/2012/main">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lumns 2">
  <p:cSld name="CUSTOM_34">
    <p:spTree>
      <p:nvGrpSpPr>
        <p:cNvPr id="1" name="Shape 99"/>
        <p:cNvGrpSpPr/>
        <p:nvPr/>
      </p:nvGrpSpPr>
      <p:grpSpPr>
        <a:xfrm>
          <a:off x="0" y="0"/>
          <a:ext cx="0" cy="0"/>
          <a:chOff x="0" y="0"/>
          <a:chExt cx="0" cy="0"/>
        </a:xfrm>
      </p:grpSpPr>
      <p:sp>
        <p:nvSpPr>
          <p:cNvPr id="100" name="Google Shape;100;p18"/>
          <p:cNvSpPr txBox="1">
            <a:spLocks noGrp="1"/>
          </p:cNvSpPr>
          <p:nvPr>
            <p:ph type="ctrTitle"/>
          </p:nvPr>
        </p:nvSpPr>
        <p:spPr>
          <a:xfrm rot="5400000">
            <a:off x="6860962"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1" name="Google Shape;101;p18"/>
          <p:cNvSpPr txBox="1">
            <a:spLocks noGrp="1"/>
          </p:cNvSpPr>
          <p:nvPr>
            <p:ph type="subTitle" idx="1"/>
          </p:nvPr>
        </p:nvSpPr>
        <p:spPr>
          <a:xfrm>
            <a:off x="1579064" y="2147200"/>
            <a:ext cx="16266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2" name="Google Shape;102;p18"/>
          <p:cNvSpPr txBox="1">
            <a:spLocks noGrp="1"/>
          </p:cNvSpPr>
          <p:nvPr>
            <p:ph type="ctrTitle" idx="2"/>
          </p:nvPr>
        </p:nvSpPr>
        <p:spPr>
          <a:xfrm>
            <a:off x="1579064" y="1762400"/>
            <a:ext cx="2619300" cy="3849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03" name="Google Shape;103;p18"/>
          <p:cNvSpPr txBox="1">
            <a:spLocks noGrp="1"/>
          </p:cNvSpPr>
          <p:nvPr>
            <p:ph type="subTitle" idx="3"/>
          </p:nvPr>
        </p:nvSpPr>
        <p:spPr>
          <a:xfrm>
            <a:off x="4068269" y="2147200"/>
            <a:ext cx="16266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000">
                <a:solidFill>
                  <a:srgbClr val="000000"/>
                </a:solidFill>
              </a:defRPr>
            </a:lvl1pPr>
            <a:lvl2pPr lvl="1" algn="r" rtl="0">
              <a:lnSpc>
                <a:spcPct val="100000"/>
              </a:lnSpc>
              <a:spcBef>
                <a:spcPts val="0"/>
              </a:spcBef>
              <a:spcAft>
                <a:spcPts val="0"/>
              </a:spcAft>
              <a:buClr>
                <a:srgbClr val="000000"/>
              </a:buClr>
              <a:buSzPts val="1000"/>
              <a:buNone/>
              <a:defRPr sz="1000">
                <a:solidFill>
                  <a:srgbClr val="000000"/>
                </a:solidFill>
              </a:defRPr>
            </a:lvl2pPr>
            <a:lvl3pPr lvl="2" algn="r" rtl="0">
              <a:lnSpc>
                <a:spcPct val="100000"/>
              </a:lnSpc>
              <a:spcBef>
                <a:spcPts val="0"/>
              </a:spcBef>
              <a:spcAft>
                <a:spcPts val="0"/>
              </a:spcAft>
              <a:buClr>
                <a:srgbClr val="000000"/>
              </a:buClr>
              <a:buSzPts val="1000"/>
              <a:buNone/>
              <a:defRPr sz="1000">
                <a:solidFill>
                  <a:srgbClr val="000000"/>
                </a:solidFill>
              </a:defRPr>
            </a:lvl3pPr>
            <a:lvl4pPr lvl="3" algn="r" rtl="0">
              <a:lnSpc>
                <a:spcPct val="100000"/>
              </a:lnSpc>
              <a:spcBef>
                <a:spcPts val="0"/>
              </a:spcBef>
              <a:spcAft>
                <a:spcPts val="0"/>
              </a:spcAft>
              <a:buClr>
                <a:srgbClr val="000000"/>
              </a:buClr>
              <a:buSzPts val="1000"/>
              <a:buNone/>
              <a:defRPr sz="1000">
                <a:solidFill>
                  <a:srgbClr val="000000"/>
                </a:solidFill>
              </a:defRPr>
            </a:lvl4pPr>
            <a:lvl5pPr lvl="4" algn="r" rtl="0">
              <a:lnSpc>
                <a:spcPct val="100000"/>
              </a:lnSpc>
              <a:spcBef>
                <a:spcPts val="0"/>
              </a:spcBef>
              <a:spcAft>
                <a:spcPts val="0"/>
              </a:spcAft>
              <a:buClr>
                <a:srgbClr val="000000"/>
              </a:buClr>
              <a:buSzPts val="1000"/>
              <a:buNone/>
              <a:defRPr sz="1000">
                <a:solidFill>
                  <a:srgbClr val="000000"/>
                </a:solidFill>
              </a:defRPr>
            </a:lvl5pPr>
            <a:lvl6pPr lvl="5" algn="r" rtl="0">
              <a:lnSpc>
                <a:spcPct val="100000"/>
              </a:lnSpc>
              <a:spcBef>
                <a:spcPts val="0"/>
              </a:spcBef>
              <a:spcAft>
                <a:spcPts val="0"/>
              </a:spcAft>
              <a:buClr>
                <a:srgbClr val="000000"/>
              </a:buClr>
              <a:buSzPts val="1000"/>
              <a:buNone/>
              <a:defRPr sz="1000">
                <a:solidFill>
                  <a:srgbClr val="000000"/>
                </a:solidFill>
              </a:defRPr>
            </a:lvl6pPr>
            <a:lvl7pPr lvl="6" algn="r" rtl="0">
              <a:lnSpc>
                <a:spcPct val="100000"/>
              </a:lnSpc>
              <a:spcBef>
                <a:spcPts val="0"/>
              </a:spcBef>
              <a:spcAft>
                <a:spcPts val="0"/>
              </a:spcAft>
              <a:buClr>
                <a:srgbClr val="000000"/>
              </a:buClr>
              <a:buSzPts val="1000"/>
              <a:buNone/>
              <a:defRPr sz="1000">
                <a:solidFill>
                  <a:srgbClr val="000000"/>
                </a:solidFill>
              </a:defRPr>
            </a:lvl7pPr>
            <a:lvl8pPr lvl="7" algn="r" rtl="0">
              <a:lnSpc>
                <a:spcPct val="100000"/>
              </a:lnSpc>
              <a:spcBef>
                <a:spcPts val="0"/>
              </a:spcBef>
              <a:spcAft>
                <a:spcPts val="0"/>
              </a:spcAft>
              <a:buClr>
                <a:srgbClr val="000000"/>
              </a:buClr>
              <a:buSzPts val="1000"/>
              <a:buNone/>
              <a:defRPr sz="1000">
                <a:solidFill>
                  <a:srgbClr val="000000"/>
                </a:solidFill>
              </a:defRPr>
            </a:lvl8pPr>
            <a:lvl9pPr lvl="8" algn="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04" name="Google Shape;104;p18"/>
          <p:cNvSpPr txBox="1">
            <a:spLocks noGrp="1"/>
          </p:cNvSpPr>
          <p:nvPr>
            <p:ph type="ctrTitle" idx="4"/>
          </p:nvPr>
        </p:nvSpPr>
        <p:spPr>
          <a:xfrm>
            <a:off x="3075567" y="1762400"/>
            <a:ext cx="26193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6">
  <p:cSld name="CUSTOM_11_1_2_1">
    <p:spTree>
      <p:nvGrpSpPr>
        <p:cNvPr id="1" name="Shape 105"/>
        <p:cNvGrpSpPr/>
        <p:nvPr/>
      </p:nvGrpSpPr>
      <p:grpSpPr>
        <a:xfrm>
          <a:off x="0" y="0"/>
          <a:ext cx="0" cy="0"/>
          <a:chOff x="0" y="0"/>
          <a:chExt cx="0" cy="0"/>
        </a:xfrm>
      </p:grpSpPr>
      <p:sp>
        <p:nvSpPr>
          <p:cNvPr id="106" name="Google Shape;106;p19"/>
          <p:cNvSpPr txBox="1">
            <a:spLocks noGrp="1"/>
          </p:cNvSpPr>
          <p:nvPr>
            <p:ph type="ctrTitle"/>
          </p:nvPr>
        </p:nvSpPr>
        <p:spPr>
          <a:xfrm>
            <a:off x="831200" y="376498"/>
            <a:ext cx="3867300" cy="2054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chemeClr val="lt1"/>
              </a:buClr>
              <a:buSzPts val="1600"/>
              <a:buNone/>
              <a:defRPr sz="1600">
                <a:solidFill>
                  <a:schemeClr val="lt1"/>
                </a:solidFill>
              </a:defRPr>
            </a:lvl2pPr>
            <a:lvl3pPr lvl="2" rtl="0">
              <a:spcBef>
                <a:spcPts val="0"/>
              </a:spcBef>
              <a:spcAft>
                <a:spcPts val="0"/>
              </a:spcAft>
              <a:buClr>
                <a:schemeClr val="lt1"/>
              </a:buClr>
              <a:buSzPts val="1600"/>
              <a:buNone/>
              <a:defRPr sz="1600">
                <a:solidFill>
                  <a:schemeClr val="lt1"/>
                </a:solidFill>
              </a:defRPr>
            </a:lvl3pPr>
            <a:lvl4pPr lvl="3" rtl="0">
              <a:spcBef>
                <a:spcPts val="0"/>
              </a:spcBef>
              <a:spcAft>
                <a:spcPts val="0"/>
              </a:spcAft>
              <a:buClr>
                <a:schemeClr val="lt1"/>
              </a:buClr>
              <a:buSzPts val="1600"/>
              <a:buNone/>
              <a:defRPr sz="1600">
                <a:solidFill>
                  <a:schemeClr val="lt1"/>
                </a:solidFill>
              </a:defRPr>
            </a:lvl4pPr>
            <a:lvl5pPr lvl="4" rtl="0">
              <a:spcBef>
                <a:spcPts val="0"/>
              </a:spcBef>
              <a:spcAft>
                <a:spcPts val="0"/>
              </a:spcAft>
              <a:buClr>
                <a:schemeClr val="lt1"/>
              </a:buClr>
              <a:buSzPts val="1600"/>
              <a:buNone/>
              <a:defRPr sz="1600">
                <a:solidFill>
                  <a:schemeClr val="lt1"/>
                </a:solidFill>
              </a:defRPr>
            </a:lvl5pPr>
            <a:lvl6pPr lvl="5" rtl="0">
              <a:spcBef>
                <a:spcPts val="0"/>
              </a:spcBef>
              <a:spcAft>
                <a:spcPts val="0"/>
              </a:spcAft>
              <a:buClr>
                <a:schemeClr val="lt1"/>
              </a:buClr>
              <a:buSzPts val="1600"/>
              <a:buNone/>
              <a:defRPr sz="1600">
                <a:solidFill>
                  <a:schemeClr val="lt1"/>
                </a:solidFill>
              </a:defRPr>
            </a:lvl6pPr>
            <a:lvl7pPr lvl="6" rtl="0">
              <a:spcBef>
                <a:spcPts val="0"/>
              </a:spcBef>
              <a:spcAft>
                <a:spcPts val="0"/>
              </a:spcAft>
              <a:buClr>
                <a:schemeClr val="lt1"/>
              </a:buClr>
              <a:buSzPts val="1600"/>
              <a:buNone/>
              <a:defRPr sz="1600">
                <a:solidFill>
                  <a:schemeClr val="lt1"/>
                </a:solidFill>
              </a:defRPr>
            </a:lvl7pPr>
            <a:lvl8pPr lvl="7" rtl="0">
              <a:spcBef>
                <a:spcPts val="0"/>
              </a:spcBef>
              <a:spcAft>
                <a:spcPts val="0"/>
              </a:spcAft>
              <a:buClr>
                <a:schemeClr val="lt1"/>
              </a:buClr>
              <a:buSzPts val="1600"/>
              <a:buNone/>
              <a:defRPr sz="1600">
                <a:solidFill>
                  <a:schemeClr val="lt1"/>
                </a:solidFill>
              </a:defRPr>
            </a:lvl8pPr>
            <a:lvl9pPr lvl="8" rtl="0">
              <a:spcBef>
                <a:spcPts val="0"/>
              </a:spcBef>
              <a:spcAft>
                <a:spcPts val="0"/>
              </a:spcAft>
              <a:buClr>
                <a:schemeClr val="lt1"/>
              </a:buClr>
              <a:buSzPts val="1600"/>
              <a:buNone/>
              <a:defRPr sz="1600">
                <a:solidFill>
                  <a:schemeClr val="lt1"/>
                </a:solidFill>
              </a:defRPr>
            </a:lvl9pPr>
          </a:lstStyle>
          <a:p>
            <a:endParaRPr/>
          </a:p>
        </p:txBody>
      </p:sp>
      <p:sp>
        <p:nvSpPr>
          <p:cNvPr id="107" name="Google Shape;107;p19"/>
          <p:cNvSpPr txBox="1">
            <a:spLocks noGrp="1"/>
          </p:cNvSpPr>
          <p:nvPr>
            <p:ph type="subTitle" idx="1"/>
          </p:nvPr>
        </p:nvSpPr>
        <p:spPr>
          <a:xfrm>
            <a:off x="831200" y="2314225"/>
            <a:ext cx="3081600" cy="178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108"/>
        <p:cNvGrpSpPr/>
        <p:nvPr/>
      </p:nvGrpSpPr>
      <p:grpSpPr>
        <a:xfrm>
          <a:off x="0" y="0"/>
          <a:ext cx="0" cy="0"/>
          <a:chOff x="0" y="0"/>
          <a:chExt cx="0" cy="0"/>
        </a:xfrm>
      </p:grpSpPr>
      <p:sp>
        <p:nvSpPr>
          <p:cNvPr id="109" name="Google Shape;109;p20"/>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0" name="Google Shape;110;p20"/>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23902" y="38747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3" name="Google Shape;13;p3"/>
          <p:cNvSpPr txBox="1">
            <a:spLocks noGrp="1"/>
          </p:cNvSpPr>
          <p:nvPr>
            <p:ph type="subTitle" idx="1"/>
          </p:nvPr>
        </p:nvSpPr>
        <p:spPr>
          <a:xfrm>
            <a:off x="3423900" y="802521"/>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2023007" y="654113"/>
            <a:ext cx="17391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25264" y="1224286"/>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6" name="Google Shape;16;p3"/>
          <p:cNvSpPr txBox="1">
            <a:spLocks noGrp="1"/>
          </p:cNvSpPr>
          <p:nvPr>
            <p:ph type="subTitle" idx="4"/>
          </p:nvPr>
        </p:nvSpPr>
        <p:spPr>
          <a:xfrm>
            <a:off x="3425259" y="1638859"/>
            <a:ext cx="19767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2023007" y="1488788"/>
            <a:ext cx="1615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27999" y="2061098"/>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19" name="Google Shape;19;p3"/>
          <p:cNvSpPr txBox="1">
            <a:spLocks noGrp="1"/>
          </p:cNvSpPr>
          <p:nvPr>
            <p:ph type="subTitle" idx="7"/>
          </p:nvPr>
        </p:nvSpPr>
        <p:spPr>
          <a:xfrm>
            <a:off x="3427997" y="2475197"/>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2023007" y="232346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rot="5400000">
            <a:off x="6601629"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22" name="Google Shape;22;p3"/>
          <p:cNvSpPr txBox="1">
            <a:spLocks noGrp="1"/>
          </p:cNvSpPr>
          <p:nvPr>
            <p:ph type="ctrTitle" idx="13"/>
          </p:nvPr>
        </p:nvSpPr>
        <p:spPr>
          <a:xfrm>
            <a:off x="3427999" y="2897911"/>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3" name="Google Shape;23;p3"/>
          <p:cNvSpPr txBox="1">
            <a:spLocks noGrp="1"/>
          </p:cNvSpPr>
          <p:nvPr>
            <p:ph type="subTitle" idx="14"/>
          </p:nvPr>
        </p:nvSpPr>
        <p:spPr>
          <a:xfrm>
            <a:off x="3427997" y="3311534"/>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2023007" y="3158138"/>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a:spLocks noGrp="1"/>
          </p:cNvSpPr>
          <p:nvPr>
            <p:ph type="ctrTitle" idx="16"/>
          </p:nvPr>
        </p:nvSpPr>
        <p:spPr>
          <a:xfrm>
            <a:off x="3427999" y="3734723"/>
            <a:ext cx="22518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a:endParaRPr/>
          </a:p>
        </p:txBody>
      </p:sp>
      <p:sp>
        <p:nvSpPr>
          <p:cNvPr id="26" name="Google Shape;26;p3"/>
          <p:cNvSpPr txBox="1">
            <a:spLocks noGrp="1"/>
          </p:cNvSpPr>
          <p:nvPr>
            <p:ph type="subTitle" idx="17"/>
          </p:nvPr>
        </p:nvSpPr>
        <p:spPr>
          <a:xfrm>
            <a:off x="3427997" y="4147872"/>
            <a:ext cx="19065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27" name="Google Shape;27;p3"/>
          <p:cNvSpPr txBox="1">
            <a:spLocks noGrp="1"/>
          </p:cNvSpPr>
          <p:nvPr>
            <p:ph type="title" idx="18" hasCustomPrompt="1"/>
          </p:nvPr>
        </p:nvSpPr>
        <p:spPr>
          <a:xfrm>
            <a:off x="2023007" y="3992813"/>
            <a:ext cx="15735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Resources">
  <p:cSld name="CUSTOM_25_1">
    <p:spTree>
      <p:nvGrpSpPr>
        <p:cNvPr id="1" name="Shape 111"/>
        <p:cNvGrpSpPr/>
        <p:nvPr/>
      </p:nvGrpSpPr>
      <p:grpSpPr>
        <a:xfrm>
          <a:off x="0" y="0"/>
          <a:ext cx="0" cy="0"/>
          <a:chOff x="0" y="0"/>
          <a:chExt cx="0" cy="0"/>
        </a:xfrm>
      </p:grpSpPr>
      <p:sp>
        <p:nvSpPr>
          <p:cNvPr id="112" name="Google Shape;112;p21"/>
          <p:cNvSpPr txBox="1">
            <a:spLocks noGrp="1"/>
          </p:cNvSpPr>
          <p:nvPr>
            <p:ph type="body" idx="1"/>
          </p:nvPr>
        </p:nvSpPr>
        <p:spPr>
          <a:xfrm>
            <a:off x="642050" y="127755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000000"/>
              </a:buClr>
              <a:buSzPts val="1200"/>
              <a:buChar char="●"/>
              <a:defRPr>
                <a:solidFill>
                  <a:srgbClr val="000000"/>
                </a:solidFill>
              </a:defRPr>
            </a:lvl1pPr>
            <a:lvl2pPr marL="914400" lvl="1" indent="-304800" rtl="0">
              <a:spcBef>
                <a:spcPts val="1600"/>
              </a:spcBef>
              <a:spcAft>
                <a:spcPts val="0"/>
              </a:spcAft>
              <a:buClr>
                <a:srgbClr val="000000"/>
              </a:buClr>
              <a:buSzPts val="1200"/>
              <a:buChar char="○"/>
              <a:defRPr>
                <a:solidFill>
                  <a:srgbClr val="000000"/>
                </a:solidFill>
              </a:defRPr>
            </a:lvl2pPr>
            <a:lvl3pPr marL="1371600" lvl="2" indent="-304800" rtl="0">
              <a:spcBef>
                <a:spcPts val="1600"/>
              </a:spcBef>
              <a:spcAft>
                <a:spcPts val="0"/>
              </a:spcAft>
              <a:buClr>
                <a:srgbClr val="000000"/>
              </a:buClr>
              <a:buSzPts val="1200"/>
              <a:buChar char="■"/>
              <a:defRPr>
                <a:solidFill>
                  <a:srgbClr val="000000"/>
                </a:solidFill>
              </a:defRPr>
            </a:lvl3pPr>
            <a:lvl4pPr marL="1828800" lvl="3" indent="-304800" rtl="0">
              <a:spcBef>
                <a:spcPts val="1600"/>
              </a:spcBef>
              <a:spcAft>
                <a:spcPts val="0"/>
              </a:spcAft>
              <a:buClr>
                <a:srgbClr val="000000"/>
              </a:buClr>
              <a:buSzPts val="1200"/>
              <a:buChar char="●"/>
              <a:defRPr>
                <a:solidFill>
                  <a:srgbClr val="000000"/>
                </a:solidFill>
              </a:defRPr>
            </a:lvl4pPr>
            <a:lvl5pPr marL="2286000" lvl="4" indent="-304800" rtl="0">
              <a:spcBef>
                <a:spcPts val="1600"/>
              </a:spcBef>
              <a:spcAft>
                <a:spcPts val="0"/>
              </a:spcAft>
              <a:buClr>
                <a:srgbClr val="000000"/>
              </a:buClr>
              <a:buSzPts val="1200"/>
              <a:buChar char="○"/>
              <a:defRPr>
                <a:solidFill>
                  <a:srgbClr val="000000"/>
                </a:solidFill>
              </a:defRPr>
            </a:lvl5pPr>
            <a:lvl6pPr marL="2743200" lvl="5" indent="-304800" rtl="0">
              <a:spcBef>
                <a:spcPts val="1600"/>
              </a:spcBef>
              <a:spcAft>
                <a:spcPts val="0"/>
              </a:spcAft>
              <a:buClr>
                <a:srgbClr val="000000"/>
              </a:buClr>
              <a:buSzPts val="1200"/>
              <a:buChar char="■"/>
              <a:defRPr>
                <a:solidFill>
                  <a:srgbClr val="000000"/>
                </a:solidFill>
              </a:defRPr>
            </a:lvl6pPr>
            <a:lvl7pPr marL="3200400" lvl="6" indent="-304800" rtl="0">
              <a:spcBef>
                <a:spcPts val="1600"/>
              </a:spcBef>
              <a:spcAft>
                <a:spcPts val="0"/>
              </a:spcAft>
              <a:buClr>
                <a:srgbClr val="000000"/>
              </a:buClr>
              <a:buSzPts val="1200"/>
              <a:buChar char="●"/>
              <a:defRPr>
                <a:solidFill>
                  <a:srgbClr val="000000"/>
                </a:solidFill>
              </a:defRPr>
            </a:lvl7pPr>
            <a:lvl8pPr marL="3657600" lvl="7" indent="-304800" rtl="0">
              <a:spcBef>
                <a:spcPts val="1600"/>
              </a:spcBef>
              <a:spcAft>
                <a:spcPts val="0"/>
              </a:spcAft>
              <a:buClr>
                <a:srgbClr val="000000"/>
              </a:buClr>
              <a:buSzPts val="1200"/>
              <a:buChar char="○"/>
              <a:defRPr>
                <a:solidFill>
                  <a:srgbClr val="000000"/>
                </a:solidFill>
              </a:defRPr>
            </a:lvl8pPr>
            <a:lvl9pPr marL="4114800" lvl="8" indent="-304800" rtl="0">
              <a:spcBef>
                <a:spcPts val="1600"/>
              </a:spcBef>
              <a:spcAft>
                <a:spcPts val="1600"/>
              </a:spcAft>
              <a:buClr>
                <a:srgbClr val="000000"/>
              </a:buClr>
              <a:buSzPts val="1200"/>
              <a:buChar char="■"/>
              <a:defRPr>
                <a:solidFill>
                  <a:srgbClr val="000000"/>
                </a:solidFill>
              </a:defRPr>
            </a:lvl9pPr>
          </a:lstStyle>
          <a:p>
            <a:endParaRPr/>
          </a:p>
        </p:txBody>
      </p:sp>
      <p:sp>
        <p:nvSpPr>
          <p:cNvPr id="113" name="Google Shape;113;p21"/>
          <p:cNvSpPr txBox="1">
            <a:spLocks noGrp="1"/>
          </p:cNvSpPr>
          <p:nvPr>
            <p:ph type="ctrTitle"/>
          </p:nvPr>
        </p:nvSpPr>
        <p:spPr>
          <a:xfrm rot="5400000">
            <a:off x="6923109" y="1407498"/>
            <a:ext cx="24498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14" name="Google Shape;114;p21"/>
          <p:cNvSpPr txBox="1">
            <a:spLocks noGrp="1"/>
          </p:cNvSpPr>
          <p:nvPr>
            <p:ph type="subTitle" idx="2"/>
          </p:nvPr>
        </p:nvSpPr>
        <p:spPr>
          <a:xfrm>
            <a:off x="642050" y="540000"/>
            <a:ext cx="4655400" cy="96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chemeClr val="lt1"/>
              </a:buClr>
              <a:buSzPts val="1200"/>
              <a:buNone/>
              <a:defRPr>
                <a:solidFill>
                  <a:schemeClr val="lt1"/>
                </a:solidFill>
              </a:defRPr>
            </a:lvl2pPr>
            <a:lvl3pPr lvl="2" rtl="0">
              <a:lnSpc>
                <a:spcPct val="100000"/>
              </a:lnSpc>
              <a:spcBef>
                <a:spcPts val="0"/>
              </a:spcBef>
              <a:spcAft>
                <a:spcPts val="0"/>
              </a:spcAft>
              <a:buClr>
                <a:schemeClr val="lt1"/>
              </a:buClr>
              <a:buSzPts val="1200"/>
              <a:buNone/>
              <a:defRPr>
                <a:solidFill>
                  <a:schemeClr val="lt1"/>
                </a:solidFill>
              </a:defRPr>
            </a:lvl3pPr>
            <a:lvl4pPr lvl="3" rtl="0">
              <a:lnSpc>
                <a:spcPct val="100000"/>
              </a:lnSpc>
              <a:spcBef>
                <a:spcPts val="0"/>
              </a:spcBef>
              <a:spcAft>
                <a:spcPts val="0"/>
              </a:spcAft>
              <a:buClr>
                <a:schemeClr val="lt1"/>
              </a:buClr>
              <a:buSzPts val="1200"/>
              <a:buNone/>
              <a:defRPr>
                <a:solidFill>
                  <a:schemeClr val="lt1"/>
                </a:solidFill>
              </a:defRPr>
            </a:lvl4pPr>
            <a:lvl5pPr lvl="4" rtl="0">
              <a:lnSpc>
                <a:spcPct val="100000"/>
              </a:lnSpc>
              <a:spcBef>
                <a:spcPts val="0"/>
              </a:spcBef>
              <a:spcAft>
                <a:spcPts val="0"/>
              </a:spcAft>
              <a:buClr>
                <a:schemeClr val="lt1"/>
              </a:buClr>
              <a:buSzPts val="1200"/>
              <a:buNone/>
              <a:defRPr>
                <a:solidFill>
                  <a:schemeClr val="lt1"/>
                </a:solidFill>
              </a:defRPr>
            </a:lvl5pPr>
            <a:lvl6pPr lvl="5" rtl="0">
              <a:lnSpc>
                <a:spcPct val="100000"/>
              </a:lnSpc>
              <a:spcBef>
                <a:spcPts val="0"/>
              </a:spcBef>
              <a:spcAft>
                <a:spcPts val="0"/>
              </a:spcAft>
              <a:buClr>
                <a:schemeClr val="lt1"/>
              </a:buClr>
              <a:buSzPts val="1200"/>
              <a:buNone/>
              <a:defRPr>
                <a:solidFill>
                  <a:schemeClr val="lt1"/>
                </a:solidFill>
              </a:defRPr>
            </a:lvl6pPr>
            <a:lvl7pPr lvl="6" rtl="0">
              <a:lnSpc>
                <a:spcPct val="100000"/>
              </a:lnSpc>
              <a:spcBef>
                <a:spcPts val="0"/>
              </a:spcBef>
              <a:spcAft>
                <a:spcPts val="0"/>
              </a:spcAft>
              <a:buClr>
                <a:schemeClr val="lt1"/>
              </a:buClr>
              <a:buSzPts val="1200"/>
              <a:buNone/>
              <a:defRPr>
                <a:solidFill>
                  <a:schemeClr val="lt1"/>
                </a:solidFill>
              </a:defRPr>
            </a:lvl7pPr>
            <a:lvl8pPr lvl="7" rtl="0">
              <a:lnSpc>
                <a:spcPct val="100000"/>
              </a:lnSpc>
              <a:spcBef>
                <a:spcPts val="0"/>
              </a:spcBef>
              <a:spcAft>
                <a:spcPts val="0"/>
              </a:spcAft>
              <a:buClr>
                <a:schemeClr val="lt1"/>
              </a:buClr>
              <a:buSzPts val="1200"/>
              <a:buNone/>
              <a:defRPr>
                <a:solidFill>
                  <a:schemeClr val="lt1"/>
                </a:solidFill>
              </a:defRPr>
            </a:lvl8pPr>
            <a:lvl9pPr lvl="8" rtl="0">
              <a:lnSpc>
                <a:spcPct val="100000"/>
              </a:lnSpc>
              <a:spcBef>
                <a:spcPts val="0"/>
              </a:spcBef>
              <a:spcAft>
                <a:spcPts val="0"/>
              </a:spcAft>
              <a:buClr>
                <a:schemeClr val="lt1"/>
              </a:buClr>
              <a:buSzPts val="12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1">
  <p:cSld name="CUSTOM_13">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672375" y="1432475"/>
            <a:ext cx="3498000" cy="8967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a:endParaRPr/>
          </a:p>
        </p:txBody>
      </p:sp>
      <p:sp>
        <p:nvSpPr>
          <p:cNvPr id="30" name="Google Shape;30;p4"/>
          <p:cNvSpPr txBox="1">
            <a:spLocks noGrp="1"/>
          </p:cNvSpPr>
          <p:nvPr>
            <p:ph type="subTitle" idx="1"/>
          </p:nvPr>
        </p:nvSpPr>
        <p:spPr>
          <a:xfrm flipH="1">
            <a:off x="1667175" y="2154225"/>
            <a:ext cx="2503200" cy="1170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ur columns 1">
  <p:cSld name="CUSTOM_27_1_1">
    <p:spTree>
      <p:nvGrpSpPr>
        <p:cNvPr id="1" name="Shape 31"/>
        <p:cNvGrpSpPr/>
        <p:nvPr/>
      </p:nvGrpSpPr>
      <p:grpSpPr>
        <a:xfrm>
          <a:off x="0" y="0"/>
          <a:ext cx="0" cy="0"/>
          <a:chOff x="0" y="0"/>
          <a:chExt cx="0" cy="0"/>
        </a:xfrm>
      </p:grpSpPr>
      <p:sp>
        <p:nvSpPr>
          <p:cNvPr id="32" name="Google Shape;32;p5"/>
          <p:cNvSpPr txBox="1">
            <a:spLocks noGrp="1"/>
          </p:cNvSpPr>
          <p:nvPr>
            <p:ph type="ctrTitle"/>
          </p:nvPr>
        </p:nvSpPr>
        <p:spPr>
          <a:xfrm>
            <a:off x="631875" y="842025"/>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3" name="Google Shape;33;p5"/>
          <p:cNvSpPr txBox="1">
            <a:spLocks noGrp="1"/>
          </p:cNvSpPr>
          <p:nvPr>
            <p:ph type="subTitle" idx="1"/>
          </p:nvPr>
        </p:nvSpPr>
        <p:spPr>
          <a:xfrm>
            <a:off x="631884" y="1410841"/>
            <a:ext cx="2480700" cy="5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4" name="Google Shape;34;p5"/>
          <p:cNvSpPr txBox="1">
            <a:spLocks noGrp="1"/>
          </p:cNvSpPr>
          <p:nvPr>
            <p:ph type="ctrTitle" idx="2"/>
          </p:nvPr>
        </p:nvSpPr>
        <p:spPr>
          <a:xfrm>
            <a:off x="4213664" y="842025"/>
            <a:ext cx="26979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5" name="Google Shape;35;p5"/>
          <p:cNvSpPr txBox="1">
            <a:spLocks noGrp="1"/>
          </p:cNvSpPr>
          <p:nvPr>
            <p:ph type="subTitle" idx="3"/>
          </p:nvPr>
        </p:nvSpPr>
        <p:spPr>
          <a:xfrm>
            <a:off x="4213664" y="1410841"/>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6" name="Google Shape;36;p5"/>
          <p:cNvSpPr txBox="1">
            <a:spLocks noGrp="1"/>
          </p:cNvSpPr>
          <p:nvPr>
            <p:ph type="ctrTitle" idx="4"/>
          </p:nvPr>
        </p:nvSpPr>
        <p:spPr>
          <a:xfrm>
            <a:off x="631883" y="3331927"/>
            <a:ext cx="28713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 name="Google Shape;37;p5"/>
          <p:cNvSpPr txBox="1">
            <a:spLocks noGrp="1"/>
          </p:cNvSpPr>
          <p:nvPr>
            <p:ph type="subTitle" idx="5"/>
          </p:nvPr>
        </p:nvSpPr>
        <p:spPr>
          <a:xfrm>
            <a:off x="631884" y="3914208"/>
            <a:ext cx="24807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8" name="Google Shape;38;p5"/>
          <p:cNvSpPr txBox="1">
            <a:spLocks noGrp="1"/>
          </p:cNvSpPr>
          <p:nvPr>
            <p:ph type="ctrTitle" idx="6"/>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39" name="Google Shape;39;p5"/>
          <p:cNvSpPr txBox="1">
            <a:spLocks noGrp="1"/>
          </p:cNvSpPr>
          <p:nvPr>
            <p:ph type="ctrTitle" idx="7"/>
          </p:nvPr>
        </p:nvSpPr>
        <p:spPr>
          <a:xfrm>
            <a:off x="4213664" y="3331934"/>
            <a:ext cx="25860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40" name="Google Shape;40;p5"/>
          <p:cNvSpPr txBox="1">
            <a:spLocks noGrp="1"/>
          </p:cNvSpPr>
          <p:nvPr>
            <p:ph type="subTitle" idx="8"/>
          </p:nvPr>
        </p:nvSpPr>
        <p:spPr>
          <a:xfrm>
            <a:off x="4213664" y="3914208"/>
            <a:ext cx="2586000" cy="74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1">
  <p:cSld name="CUSTOM_27">
    <p:spTree>
      <p:nvGrpSpPr>
        <p:cNvPr id="1" name="Shape 41"/>
        <p:cNvGrpSpPr/>
        <p:nvPr/>
      </p:nvGrpSpPr>
      <p:grpSpPr>
        <a:xfrm>
          <a:off x="0" y="0"/>
          <a:ext cx="0" cy="0"/>
          <a:chOff x="0" y="0"/>
          <a:chExt cx="0" cy="0"/>
        </a:xfrm>
      </p:grpSpPr>
      <p:sp>
        <p:nvSpPr>
          <p:cNvPr id="42" name="Google Shape;42;p6"/>
          <p:cNvSpPr txBox="1">
            <a:spLocks noGrp="1"/>
          </p:cNvSpPr>
          <p:nvPr>
            <p:ph type="ctrTitle"/>
          </p:nvPr>
        </p:nvSpPr>
        <p:spPr>
          <a:xfrm>
            <a:off x="4921575"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3" name="Google Shape;43;p6"/>
          <p:cNvSpPr txBox="1">
            <a:spLocks noGrp="1"/>
          </p:cNvSpPr>
          <p:nvPr>
            <p:ph type="subTitle" idx="1"/>
          </p:nvPr>
        </p:nvSpPr>
        <p:spPr>
          <a:xfrm>
            <a:off x="4921575"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idx="2"/>
          </p:nvPr>
        </p:nvSpPr>
        <p:spPr>
          <a:xfrm>
            <a:off x="906139" y="2993035"/>
            <a:ext cx="18282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5" name="Google Shape;45;p6"/>
          <p:cNvSpPr txBox="1">
            <a:spLocks noGrp="1"/>
          </p:cNvSpPr>
          <p:nvPr>
            <p:ph type="subTitle" idx="3"/>
          </p:nvPr>
        </p:nvSpPr>
        <p:spPr>
          <a:xfrm>
            <a:off x="906139" y="3553810"/>
            <a:ext cx="15222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4"/>
          </p:nvPr>
        </p:nvSpPr>
        <p:spPr>
          <a:xfrm rot="5400000">
            <a:off x="6685437" y="1646270"/>
            <a:ext cx="2913300" cy="4875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7" name="Google Shape;47;p6"/>
          <p:cNvSpPr txBox="1">
            <a:spLocks noGrp="1"/>
          </p:cNvSpPr>
          <p:nvPr>
            <p:ph type="ctrTitle" idx="5"/>
          </p:nvPr>
        </p:nvSpPr>
        <p:spPr>
          <a:xfrm>
            <a:off x="2928557" y="2993035"/>
            <a:ext cx="1798800" cy="644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
        <p:nvSpPr>
          <p:cNvPr id="48" name="Google Shape;48;p6"/>
          <p:cNvSpPr txBox="1">
            <a:spLocks noGrp="1"/>
          </p:cNvSpPr>
          <p:nvPr>
            <p:ph type="subTitle" idx="6"/>
          </p:nvPr>
        </p:nvSpPr>
        <p:spPr>
          <a:xfrm>
            <a:off x="2928550" y="3553810"/>
            <a:ext cx="1476300" cy="94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text 2">
  <p:cSld name="CUSTOM_14">
    <p:spTree>
      <p:nvGrpSpPr>
        <p:cNvPr id="1" name="Shape 49"/>
        <p:cNvGrpSpPr/>
        <p:nvPr/>
      </p:nvGrpSpPr>
      <p:grpSpPr>
        <a:xfrm>
          <a:off x="0" y="0"/>
          <a:ext cx="0" cy="0"/>
          <a:chOff x="0" y="0"/>
          <a:chExt cx="0" cy="0"/>
        </a:xfrm>
      </p:grpSpPr>
      <p:sp>
        <p:nvSpPr>
          <p:cNvPr id="50" name="Google Shape;50;p7"/>
          <p:cNvSpPr txBox="1">
            <a:spLocks noGrp="1"/>
          </p:cNvSpPr>
          <p:nvPr>
            <p:ph type="ctrTitle"/>
          </p:nvPr>
        </p:nvSpPr>
        <p:spPr>
          <a:xfrm>
            <a:off x="5432000" y="710675"/>
            <a:ext cx="2888100" cy="20541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
        <p:nvSpPr>
          <p:cNvPr id="51" name="Google Shape;51;p7"/>
          <p:cNvSpPr txBox="1">
            <a:spLocks noGrp="1"/>
          </p:cNvSpPr>
          <p:nvPr>
            <p:ph type="subTitle" idx="1"/>
          </p:nvPr>
        </p:nvSpPr>
        <p:spPr>
          <a:xfrm>
            <a:off x="5363550" y="2724625"/>
            <a:ext cx="2956500" cy="178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8">
    <p:spTree>
      <p:nvGrpSpPr>
        <p:cNvPr id="1" name="Shape 52"/>
        <p:cNvGrpSpPr/>
        <p:nvPr/>
      </p:nvGrpSpPr>
      <p:grpSpPr>
        <a:xfrm>
          <a:off x="0" y="0"/>
          <a:ext cx="0" cy="0"/>
          <a:chOff x="0" y="0"/>
          <a:chExt cx="0" cy="0"/>
        </a:xfrm>
      </p:grpSpPr>
      <p:sp>
        <p:nvSpPr>
          <p:cNvPr id="53" name="Google Shape;53;p8"/>
          <p:cNvSpPr txBox="1">
            <a:spLocks noGrp="1"/>
          </p:cNvSpPr>
          <p:nvPr>
            <p:ph type="subTitle" idx="1"/>
          </p:nvPr>
        </p:nvSpPr>
        <p:spPr>
          <a:xfrm>
            <a:off x="915175" y="3380775"/>
            <a:ext cx="3960600" cy="6318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4" name="Google Shape;54;p8"/>
          <p:cNvSpPr txBox="1">
            <a:spLocks noGrp="1"/>
          </p:cNvSpPr>
          <p:nvPr>
            <p:ph type="subTitle" idx="2"/>
          </p:nvPr>
        </p:nvSpPr>
        <p:spPr>
          <a:xfrm>
            <a:off x="915175" y="4004575"/>
            <a:ext cx="1821000" cy="2130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text 3">
  <p:cSld name="CUSTOM_16">
    <p:spTree>
      <p:nvGrpSpPr>
        <p:cNvPr id="1" name="Shape 55"/>
        <p:cNvGrpSpPr/>
        <p:nvPr/>
      </p:nvGrpSpPr>
      <p:grpSpPr>
        <a:xfrm>
          <a:off x="0" y="0"/>
          <a:ext cx="0" cy="0"/>
          <a:chOff x="0" y="0"/>
          <a:chExt cx="0" cy="0"/>
        </a:xfrm>
      </p:grpSpPr>
      <p:sp>
        <p:nvSpPr>
          <p:cNvPr id="56" name="Google Shape;56;p9"/>
          <p:cNvSpPr txBox="1">
            <a:spLocks noGrp="1"/>
          </p:cNvSpPr>
          <p:nvPr>
            <p:ph type="subTitle" idx="1"/>
          </p:nvPr>
        </p:nvSpPr>
        <p:spPr>
          <a:xfrm>
            <a:off x="2117847"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57" name="Google Shape;57;p9"/>
          <p:cNvSpPr txBox="1">
            <a:spLocks noGrp="1"/>
          </p:cNvSpPr>
          <p:nvPr>
            <p:ph type="ctrTitle"/>
          </p:nvPr>
        </p:nvSpPr>
        <p:spPr>
          <a:xfrm rot="-5400000">
            <a:off x="-343101" y="1759150"/>
            <a:ext cx="2888100" cy="897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800"/>
              <a:buNone/>
              <a:defRPr/>
            </a:lvl1pPr>
            <a:lvl2pPr lvl="1" algn="r" rtl="0">
              <a:spcBef>
                <a:spcPts val="0"/>
              </a:spcBef>
              <a:spcAft>
                <a:spcPts val="0"/>
              </a:spcAft>
              <a:buClr>
                <a:srgbClr val="000000"/>
              </a:buClr>
              <a:buSzPts val="1600"/>
              <a:buNone/>
              <a:defRPr sz="1600">
                <a:solidFill>
                  <a:srgbClr val="000000"/>
                </a:solidFill>
              </a:defRPr>
            </a:lvl2pPr>
            <a:lvl3pPr lvl="2" algn="r" rtl="0">
              <a:spcBef>
                <a:spcPts val="0"/>
              </a:spcBef>
              <a:spcAft>
                <a:spcPts val="0"/>
              </a:spcAft>
              <a:buClr>
                <a:srgbClr val="000000"/>
              </a:buClr>
              <a:buSzPts val="1600"/>
              <a:buNone/>
              <a:defRPr sz="1600">
                <a:solidFill>
                  <a:srgbClr val="000000"/>
                </a:solidFill>
              </a:defRPr>
            </a:lvl3pPr>
            <a:lvl4pPr lvl="3" algn="r" rtl="0">
              <a:spcBef>
                <a:spcPts val="0"/>
              </a:spcBef>
              <a:spcAft>
                <a:spcPts val="0"/>
              </a:spcAft>
              <a:buClr>
                <a:srgbClr val="000000"/>
              </a:buClr>
              <a:buSzPts val="1600"/>
              <a:buNone/>
              <a:defRPr sz="1600">
                <a:solidFill>
                  <a:srgbClr val="000000"/>
                </a:solidFill>
              </a:defRPr>
            </a:lvl4pPr>
            <a:lvl5pPr lvl="4" algn="r" rtl="0">
              <a:spcBef>
                <a:spcPts val="0"/>
              </a:spcBef>
              <a:spcAft>
                <a:spcPts val="0"/>
              </a:spcAft>
              <a:buClr>
                <a:srgbClr val="000000"/>
              </a:buClr>
              <a:buSzPts val="1600"/>
              <a:buNone/>
              <a:defRPr sz="1600">
                <a:solidFill>
                  <a:srgbClr val="000000"/>
                </a:solidFill>
              </a:defRPr>
            </a:lvl5pPr>
            <a:lvl6pPr lvl="5" algn="r" rtl="0">
              <a:spcBef>
                <a:spcPts val="0"/>
              </a:spcBef>
              <a:spcAft>
                <a:spcPts val="0"/>
              </a:spcAft>
              <a:buClr>
                <a:srgbClr val="000000"/>
              </a:buClr>
              <a:buSzPts val="1600"/>
              <a:buNone/>
              <a:defRPr sz="1600">
                <a:solidFill>
                  <a:srgbClr val="000000"/>
                </a:solidFill>
              </a:defRPr>
            </a:lvl6pPr>
            <a:lvl7pPr lvl="6" algn="r" rtl="0">
              <a:spcBef>
                <a:spcPts val="0"/>
              </a:spcBef>
              <a:spcAft>
                <a:spcPts val="0"/>
              </a:spcAft>
              <a:buClr>
                <a:srgbClr val="000000"/>
              </a:buClr>
              <a:buSzPts val="1600"/>
              <a:buNone/>
              <a:defRPr sz="1600">
                <a:solidFill>
                  <a:srgbClr val="000000"/>
                </a:solidFill>
              </a:defRPr>
            </a:lvl7pPr>
            <a:lvl8pPr lvl="7" algn="r" rtl="0">
              <a:spcBef>
                <a:spcPts val="0"/>
              </a:spcBef>
              <a:spcAft>
                <a:spcPts val="0"/>
              </a:spcAft>
              <a:buClr>
                <a:srgbClr val="000000"/>
              </a:buClr>
              <a:buSzPts val="1600"/>
              <a:buNone/>
              <a:defRPr sz="1600">
                <a:solidFill>
                  <a:srgbClr val="000000"/>
                </a:solidFill>
              </a:defRPr>
            </a:lvl8pPr>
            <a:lvl9pPr lvl="8" algn="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4">
  <p:cSld name="CUSTOM_16_1">
    <p:spTree>
      <p:nvGrpSpPr>
        <p:cNvPr id="1" name="Shape 58"/>
        <p:cNvGrpSpPr/>
        <p:nvPr/>
      </p:nvGrpSpPr>
      <p:grpSpPr>
        <a:xfrm>
          <a:off x="0" y="0"/>
          <a:ext cx="0" cy="0"/>
          <a:chOff x="0" y="0"/>
          <a:chExt cx="0" cy="0"/>
        </a:xfrm>
      </p:grpSpPr>
      <p:sp>
        <p:nvSpPr>
          <p:cNvPr id="59" name="Google Shape;59;p10"/>
          <p:cNvSpPr txBox="1">
            <a:spLocks noGrp="1"/>
          </p:cNvSpPr>
          <p:nvPr>
            <p:ph type="subTitle" idx="1"/>
          </p:nvPr>
        </p:nvSpPr>
        <p:spPr>
          <a:xfrm flipH="1">
            <a:off x="4189625" y="3380460"/>
            <a:ext cx="2951400" cy="2952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60" name="Google Shape;60;p10"/>
          <p:cNvSpPr txBox="1">
            <a:spLocks noGrp="1"/>
          </p:cNvSpPr>
          <p:nvPr>
            <p:ph type="ctrTitle"/>
          </p:nvPr>
        </p:nvSpPr>
        <p:spPr>
          <a:xfrm rot="5400000">
            <a:off x="6612409" y="1752564"/>
            <a:ext cx="2888100" cy="8979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sz="2800" b="1">
                <a:solidFill>
                  <a:schemeClr val="dk1"/>
                </a:solidFill>
                <a:latin typeface="Livvic"/>
                <a:ea typeface="Livvic"/>
                <a:cs typeface="Livvic"/>
                <a:sym typeface="Livv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1pPr>
            <a:lvl2pPr marL="914400" lvl="1"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2pPr>
            <a:lvl3pPr marL="1371600" lvl="2"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3pPr>
            <a:lvl4pPr marL="1828800" lvl="3"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4pPr>
            <a:lvl5pPr marL="2286000" lvl="4"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5pPr>
            <a:lvl6pPr marL="2743200" lvl="5"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6pPr>
            <a:lvl7pPr marL="3200400" lvl="6"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7pPr>
            <a:lvl8pPr marL="3657600" lvl="7" indent="-304800" rtl="0">
              <a:lnSpc>
                <a:spcPct val="115000"/>
              </a:lnSpc>
              <a:spcBef>
                <a:spcPts val="1600"/>
              </a:spcBef>
              <a:spcAft>
                <a:spcPts val="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8pPr>
            <a:lvl9pPr marL="4114800" lvl="8" indent="-304800" rtl="0">
              <a:lnSpc>
                <a:spcPct val="115000"/>
              </a:lnSpc>
              <a:spcBef>
                <a:spcPts val="1600"/>
              </a:spcBef>
              <a:spcAft>
                <a:spcPts val="1600"/>
              </a:spcAft>
              <a:buClr>
                <a:schemeClr val="dk1"/>
              </a:buClr>
              <a:buSzPts val="1200"/>
              <a:buFont typeface="Catamaran Light"/>
              <a:buChar char="■"/>
              <a:defRPr sz="1200">
                <a:solidFill>
                  <a:schemeClr val="dk1"/>
                </a:solidFill>
                <a:latin typeface="Catamaran Light"/>
                <a:ea typeface="Catamaran Light"/>
                <a:cs typeface="Catamaran Light"/>
                <a:sym typeface="Catamaran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7.xml"/><Relationship Id="rId5" Type="http://schemas.openxmlformats.org/officeDocument/2006/relationships/image" Target="../media/image4.png"/><Relationship Id="rId4" Type="http://schemas.openxmlformats.org/officeDocument/2006/relationships/image" Target="../media/image7.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8"/>
        <p:cNvGrpSpPr/>
        <p:nvPr/>
      </p:nvGrpSpPr>
      <p:grpSpPr>
        <a:xfrm>
          <a:off x="0" y="0"/>
          <a:ext cx="0" cy="0"/>
          <a:chOff x="0" y="0"/>
          <a:chExt cx="0" cy="0"/>
        </a:xfrm>
      </p:grpSpPr>
      <p:pic>
        <p:nvPicPr>
          <p:cNvPr id="119" name="Google Shape;119;p22"/>
          <p:cNvPicPr preferRelativeResize="0"/>
          <p:nvPr/>
        </p:nvPicPr>
        <p:blipFill rotWithShape="1">
          <a:blip r:embed="rId3">
            <a:alphaModFix/>
          </a:blip>
          <a:srcRect t="475" b="485"/>
          <a:stretch/>
        </p:blipFill>
        <p:spPr>
          <a:xfrm flipH="1">
            <a:off x="2214590" y="0"/>
            <a:ext cx="6929408" cy="5143497"/>
          </a:xfrm>
          <a:prstGeom prst="rect">
            <a:avLst/>
          </a:prstGeom>
          <a:noFill/>
          <a:ln>
            <a:noFill/>
          </a:ln>
        </p:spPr>
      </p:pic>
      <p:sp>
        <p:nvSpPr>
          <p:cNvPr id="120" name="Google Shape;120;p22"/>
          <p:cNvSpPr/>
          <p:nvPr/>
        </p:nvSpPr>
        <p:spPr>
          <a:xfrm rot="5400000">
            <a:off x="1428875" y="13850"/>
            <a:ext cx="3358800" cy="5026500"/>
          </a:xfrm>
          <a:prstGeom prst="rect">
            <a:avLst/>
          </a:prstGeom>
          <a:solidFill>
            <a:schemeClr val="accent1">
              <a:alpha val="861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txBox="1">
            <a:spLocks noGrp="1"/>
          </p:cNvSpPr>
          <p:nvPr>
            <p:ph type="ctrTitle"/>
          </p:nvPr>
        </p:nvSpPr>
        <p:spPr>
          <a:xfrm>
            <a:off x="1039575" y="1102175"/>
            <a:ext cx="4592400" cy="238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KNOW YOUR HABITAT</a:t>
            </a:r>
            <a:endParaRPr>
              <a:solidFill>
                <a:schemeClr val="lt1"/>
              </a:solidFill>
            </a:endParaRPr>
          </a:p>
          <a:p>
            <a:pPr marL="0" lvl="0" indent="0" algn="l" rtl="0">
              <a:spcBef>
                <a:spcPts val="0"/>
              </a:spcBef>
              <a:spcAft>
                <a:spcPts val="0"/>
              </a:spcAft>
              <a:buNone/>
            </a:pPr>
            <a:r>
              <a:rPr lang="en">
                <a:solidFill>
                  <a:schemeClr val="lt1"/>
                </a:solidFill>
              </a:rPr>
              <a:t>G-24</a:t>
            </a:r>
            <a:endParaRPr>
              <a:solidFill>
                <a:schemeClr val="lt1"/>
              </a:solidFill>
            </a:endParaRPr>
          </a:p>
        </p:txBody>
      </p:sp>
      <p:sp>
        <p:nvSpPr>
          <p:cNvPr id="122" name="Google Shape;122;p22"/>
          <p:cNvSpPr/>
          <p:nvPr/>
        </p:nvSpPr>
        <p:spPr>
          <a:xfrm rot="-5400000" flipH="1">
            <a:off x="7354200" y="2416550"/>
            <a:ext cx="3358800" cy="22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txBox="1"/>
          <p:nvPr/>
        </p:nvSpPr>
        <p:spPr>
          <a:xfrm>
            <a:off x="1107625" y="3537850"/>
            <a:ext cx="38373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Livvic SemiBold"/>
                <a:ea typeface="Livvic SemiBold"/>
                <a:cs typeface="Livvic SemiBold"/>
                <a:sym typeface="Livvic SemiBold"/>
              </a:rPr>
              <a:t>PROJECT: MANDI LENS</a:t>
            </a:r>
            <a:endParaRPr sz="1800">
              <a:solidFill>
                <a:schemeClr val="lt1"/>
              </a:solidFill>
              <a:latin typeface="Livvic SemiBold"/>
              <a:ea typeface="Livvic SemiBold"/>
              <a:cs typeface="Livvic SemiBold"/>
              <a:sym typeface="Livvic Semi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1"/>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txBox="1">
            <a:spLocks noGrp="1"/>
          </p:cNvSpPr>
          <p:nvPr>
            <p:ph type="ctrTitle"/>
          </p:nvPr>
        </p:nvSpPr>
        <p:spPr>
          <a:xfrm rot="5400000">
            <a:off x="5936784" y="2181578"/>
            <a:ext cx="3746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28" name="Google Shape;228;p31"/>
          <p:cNvSpPr txBox="1"/>
          <p:nvPr/>
        </p:nvSpPr>
        <p:spPr>
          <a:xfrm>
            <a:off x="318925" y="405775"/>
            <a:ext cx="6400200" cy="446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rgbClr val="525252"/>
                </a:solidFill>
                <a:highlight>
                  <a:srgbClr val="FFFFFF"/>
                </a:highlight>
                <a:latin typeface="Montserrat"/>
                <a:ea typeface="Montserrat"/>
                <a:cs typeface="Montserrat"/>
                <a:sym typeface="Montserrat"/>
              </a:rPr>
              <a:t>Convolutional neural networks (CNNs) are used for classification and computer vision tasks. Convolutional neural networks are distinguished from other neural networks by their superior performance with image, speech, or audio signal inputs. They have three main types of layers, which are:</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1800"/>
              </a:spcBef>
              <a:spcAft>
                <a:spcPts val="0"/>
              </a:spcAft>
              <a:buClr>
                <a:srgbClr val="525252"/>
              </a:buClr>
              <a:buSzPts val="1100"/>
              <a:buFont typeface="Montserrat"/>
              <a:buChar char="●"/>
            </a:pPr>
            <a:r>
              <a:rPr lang="en" sz="1100">
                <a:solidFill>
                  <a:srgbClr val="525252"/>
                </a:solidFill>
                <a:highlight>
                  <a:srgbClr val="FFFFFF"/>
                </a:highlight>
                <a:latin typeface="Montserrat"/>
                <a:ea typeface="Montserrat"/>
                <a:cs typeface="Montserrat"/>
                <a:sym typeface="Montserrat"/>
              </a:rPr>
              <a:t>Convolutional layer</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a:solidFill>
                  <a:srgbClr val="525252"/>
                </a:solidFill>
                <a:highlight>
                  <a:srgbClr val="FFFFFF"/>
                </a:highlight>
                <a:latin typeface="Montserrat"/>
                <a:ea typeface="Montserrat"/>
                <a:cs typeface="Montserrat"/>
                <a:sym typeface="Montserrat"/>
              </a:rPr>
              <a:t>Pooling layer</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a:solidFill>
                  <a:srgbClr val="525252"/>
                </a:solidFill>
                <a:highlight>
                  <a:srgbClr val="FFFFFF"/>
                </a:highlight>
                <a:latin typeface="Montserrat"/>
                <a:ea typeface="Montserrat"/>
                <a:cs typeface="Montserrat"/>
                <a:sym typeface="Montserrat"/>
              </a:rPr>
              <a:t>Fully-connected (FC) layer</a:t>
            </a:r>
            <a:endParaRPr sz="11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The convolutional layer is the first layer of a convolutional network. While convolutional layers can be followed by additional convolutional layers or pooling layers, the fully-connected layer is the final layer. With each layer, the CNN increases in its complexity, identifying greater portions of the image. </a:t>
            </a:r>
            <a:endParaRPr sz="1100">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r>
              <a:rPr lang="en" sz="1300" b="1" i="1">
                <a:solidFill>
                  <a:srgbClr val="525252"/>
                </a:solidFill>
                <a:highlight>
                  <a:srgbClr val="FFFFFF"/>
                </a:highlight>
                <a:latin typeface="Montserrat"/>
                <a:ea typeface="Montserrat"/>
                <a:cs typeface="Montserrat"/>
                <a:sym typeface="Montserrat"/>
              </a:rPr>
              <a:t>Convolutional Layer</a:t>
            </a:r>
            <a:endParaRPr sz="1300" b="1" i="1">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sz="1100" i="1">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0"/>
              </a:spcBef>
              <a:spcAft>
                <a:spcPts val="1800"/>
              </a:spcAft>
              <a:buNone/>
            </a:pPr>
            <a:r>
              <a:rPr lang="en" sz="1100">
                <a:solidFill>
                  <a:srgbClr val="525252"/>
                </a:solidFill>
                <a:highlight>
                  <a:srgbClr val="FFFFFF"/>
                </a:highlight>
                <a:latin typeface="Montserrat"/>
                <a:ea typeface="Montserrat"/>
                <a:cs typeface="Montserrat"/>
                <a:sym typeface="Montserrat"/>
              </a:rPr>
              <a:t>The convolutional layer is the core building block of a CNN, and it is where the majority of computation occurs. It requires a few components, which are input data, a filter, and a feature map. Let’s assume that the input will be a color image, which is made up of a matrix of pixels in 3D. This means that the input will have three dimensions—a height, width, and depth—which correspond to RGB in an image. We also have a feature detector, also known as a kernel or a filter, which will move across the receptive fields of the image, checking if the feature is present. This process is known as a convolution.</a:t>
            </a:r>
            <a:endParaRPr sz="1200">
              <a:solidFill>
                <a:srgbClr val="525252"/>
              </a:solidFill>
              <a:highlight>
                <a:srgbClr val="FFFFFF"/>
              </a:high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2"/>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txBox="1">
            <a:spLocks noGrp="1"/>
          </p:cNvSpPr>
          <p:nvPr>
            <p:ph type="ctrTitle"/>
          </p:nvPr>
        </p:nvSpPr>
        <p:spPr>
          <a:xfrm rot="5400000">
            <a:off x="5890284" y="2228079"/>
            <a:ext cx="3839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35" name="Google Shape;235;p32"/>
          <p:cNvSpPr txBox="1"/>
          <p:nvPr/>
        </p:nvSpPr>
        <p:spPr>
          <a:xfrm>
            <a:off x="616750" y="593475"/>
            <a:ext cx="6225600" cy="4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rgbClr val="525252"/>
                </a:solidFill>
                <a:highlight>
                  <a:srgbClr val="FFFFFF"/>
                </a:highlight>
                <a:latin typeface="Montserrat"/>
                <a:ea typeface="Montserrat"/>
                <a:cs typeface="Montserrat"/>
                <a:sym typeface="Montserrat"/>
              </a:rPr>
              <a:t>The feature detector is a two-dimensional (2-D) array of weights, which represents part of the image. While they can vary in size, the filter size is typically a 3x3 matrix; this also determines the size of the receptive field. The filter is then applied to an area of the image, and a dot product is calculated between the input pixels and the filter. This dot product is then fed into an output array. Afterwards, the filter shifts by a stride, repeating the process until the kernel has swept across the entire image. The final output from the series of dot products from the input and the filter is known as a feature map, activation map, or a convolved feature.</a:t>
            </a:r>
            <a:endParaRPr sz="1100">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r>
              <a:rPr lang="en" sz="1100">
                <a:solidFill>
                  <a:srgbClr val="525252"/>
                </a:solidFill>
                <a:highlight>
                  <a:srgbClr val="FFFFFF"/>
                </a:highlight>
                <a:latin typeface="Montserrat"/>
                <a:ea typeface="Montserrat"/>
                <a:cs typeface="Montserrat"/>
                <a:sym typeface="Montserrat"/>
              </a:rPr>
              <a:t>Each output value in the feature map does not have to connect to each pixel value in the input image. It only needs to connect to the receptive field, where the filter is being applied. Since the output array does not need to map directly to each input value, convolutional (and pooling) layers are commonly referred to as “partially connected” layers. However, this characteristic can also be described as local connectivity.</a:t>
            </a:r>
            <a:endParaRPr sz="1100">
              <a:solidFill>
                <a:srgbClr val="525252"/>
              </a:solidFill>
              <a:highlight>
                <a:srgbClr val="FFFFFF"/>
              </a:highlight>
              <a:latin typeface="Montserrat"/>
              <a:ea typeface="Montserrat"/>
              <a:cs typeface="Montserrat"/>
              <a:sym typeface="Montserrat"/>
            </a:endParaRPr>
          </a:p>
          <a:p>
            <a:pPr marL="0" lvl="0" indent="0" algn="l" rtl="0">
              <a:spcBef>
                <a:spcPts val="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0"/>
              </a:spcBef>
              <a:spcAft>
                <a:spcPts val="0"/>
              </a:spcAft>
              <a:buNone/>
            </a:pPr>
            <a:r>
              <a:rPr lang="en" sz="1100">
                <a:solidFill>
                  <a:srgbClr val="525252"/>
                </a:solidFill>
                <a:highlight>
                  <a:srgbClr val="FFFFFF"/>
                </a:highlight>
                <a:latin typeface="Montserrat"/>
                <a:ea typeface="Montserrat"/>
                <a:cs typeface="Montserrat"/>
                <a:sym typeface="Montserrat"/>
              </a:rPr>
              <a:t>Note that the weights in the feature detector remain fixed as it moves across the image, which is also known as parameter sharing. Some parameters, like the weight values, adjust during training through the process of backpropagation and gradient descent. However, there are three hyperparameters which affect the volume size of the output that need to be set before the training of the neural network begins. These include:</a:t>
            </a:r>
            <a:endParaRPr sz="11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endParaRPr sz="1200">
              <a:solidFill>
                <a:srgbClr val="525252"/>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
        <p:nvSpPr>
          <p:cNvPr id="240" name="Google Shape;240;p33"/>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3"/>
          <p:cNvSpPr txBox="1">
            <a:spLocks noGrp="1"/>
          </p:cNvSpPr>
          <p:nvPr>
            <p:ph type="ctrTitle"/>
          </p:nvPr>
        </p:nvSpPr>
        <p:spPr>
          <a:xfrm rot="5400000">
            <a:off x="5890284" y="2228079"/>
            <a:ext cx="3839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42" name="Google Shape;242;p33"/>
          <p:cNvSpPr txBox="1"/>
          <p:nvPr/>
        </p:nvSpPr>
        <p:spPr>
          <a:xfrm>
            <a:off x="616750" y="593475"/>
            <a:ext cx="6225600" cy="4639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100">
                <a:solidFill>
                  <a:srgbClr val="525252"/>
                </a:solidFill>
                <a:highlight>
                  <a:srgbClr val="FFFFFF"/>
                </a:highlight>
                <a:latin typeface="Montserrat"/>
                <a:ea typeface="Montserrat"/>
                <a:cs typeface="Montserrat"/>
                <a:sym typeface="Montserrat"/>
              </a:rPr>
              <a:t>1. </a:t>
            </a:r>
            <a:r>
              <a:rPr lang="en" sz="1100" b="1">
                <a:solidFill>
                  <a:srgbClr val="525252"/>
                </a:solidFill>
                <a:highlight>
                  <a:srgbClr val="FFFFFF"/>
                </a:highlight>
                <a:latin typeface="Montserrat"/>
                <a:ea typeface="Montserrat"/>
                <a:cs typeface="Montserrat"/>
                <a:sym typeface="Montserrat"/>
              </a:rPr>
              <a:t>Number of filters </a:t>
            </a:r>
            <a:r>
              <a:rPr lang="en" sz="1100">
                <a:solidFill>
                  <a:srgbClr val="525252"/>
                </a:solidFill>
                <a:highlight>
                  <a:srgbClr val="FFFFFF"/>
                </a:highlight>
                <a:latin typeface="Montserrat"/>
                <a:ea typeface="Montserrat"/>
                <a:cs typeface="Montserrat"/>
                <a:sym typeface="Montserrat"/>
              </a:rPr>
              <a:t>affects the depth of the output. For example, three distinct filters would yield three different feature maps, creating a depth of three. </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2. </a:t>
            </a:r>
            <a:r>
              <a:rPr lang="en" sz="1100" b="1">
                <a:solidFill>
                  <a:srgbClr val="525252"/>
                </a:solidFill>
                <a:highlight>
                  <a:srgbClr val="FFFFFF"/>
                </a:highlight>
                <a:latin typeface="Montserrat"/>
                <a:ea typeface="Montserrat"/>
                <a:cs typeface="Montserrat"/>
                <a:sym typeface="Montserrat"/>
              </a:rPr>
              <a:t>Stride</a:t>
            </a:r>
            <a:r>
              <a:rPr lang="en" sz="1100">
                <a:solidFill>
                  <a:srgbClr val="525252"/>
                </a:solidFill>
                <a:highlight>
                  <a:srgbClr val="FFFFFF"/>
                </a:highlight>
                <a:latin typeface="Montserrat"/>
                <a:ea typeface="Montserrat"/>
                <a:cs typeface="Montserrat"/>
                <a:sym typeface="Montserrat"/>
              </a:rPr>
              <a:t> is the distance, or number of pixels, that the kernel moves over the input matrix. While stride values of two or greater is rare, a larger stride yields a smaller output.</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3. </a:t>
            </a:r>
            <a:r>
              <a:rPr lang="en" sz="1100" b="1">
                <a:solidFill>
                  <a:srgbClr val="525252"/>
                </a:solidFill>
                <a:highlight>
                  <a:srgbClr val="FFFFFF"/>
                </a:highlight>
                <a:latin typeface="Montserrat"/>
                <a:ea typeface="Montserrat"/>
                <a:cs typeface="Montserrat"/>
                <a:sym typeface="Montserrat"/>
              </a:rPr>
              <a:t>Zero-padding</a:t>
            </a:r>
            <a:r>
              <a:rPr lang="en" sz="1100">
                <a:solidFill>
                  <a:srgbClr val="525252"/>
                </a:solidFill>
                <a:highlight>
                  <a:srgbClr val="FFFFFF"/>
                </a:highlight>
                <a:latin typeface="Montserrat"/>
                <a:ea typeface="Montserrat"/>
                <a:cs typeface="Montserrat"/>
                <a:sym typeface="Montserrat"/>
              </a:rPr>
              <a:t> is usually used when the filters do not fit the input image. This sets all elements that fall outside of the input matrix to zero, producing a larger or equally sized output. There are three types of padding:</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180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Valid padding:</a:t>
            </a:r>
            <a:r>
              <a:rPr lang="en" sz="1100">
                <a:solidFill>
                  <a:srgbClr val="525252"/>
                </a:solidFill>
                <a:highlight>
                  <a:srgbClr val="FFFFFF"/>
                </a:highlight>
                <a:latin typeface="Montserrat"/>
                <a:ea typeface="Montserrat"/>
                <a:cs typeface="Montserrat"/>
                <a:sym typeface="Montserrat"/>
              </a:rPr>
              <a:t> This is also known as no padding. In this case, the last convolution is dropped if dimensions do not align.</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Same padding:</a:t>
            </a:r>
            <a:r>
              <a:rPr lang="en" sz="1100">
                <a:solidFill>
                  <a:srgbClr val="525252"/>
                </a:solidFill>
                <a:highlight>
                  <a:srgbClr val="FFFFFF"/>
                </a:highlight>
                <a:latin typeface="Montserrat"/>
                <a:ea typeface="Montserrat"/>
                <a:cs typeface="Montserrat"/>
                <a:sym typeface="Montserrat"/>
              </a:rPr>
              <a:t> This padding ensures that the output layer has the same size as the input layer</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Full padding:</a:t>
            </a:r>
            <a:r>
              <a:rPr lang="en" sz="1100">
                <a:solidFill>
                  <a:srgbClr val="525252"/>
                </a:solidFill>
                <a:highlight>
                  <a:srgbClr val="FFFFFF"/>
                </a:highlight>
                <a:latin typeface="Montserrat"/>
                <a:ea typeface="Montserrat"/>
                <a:cs typeface="Montserrat"/>
                <a:sym typeface="Montserrat"/>
              </a:rPr>
              <a:t> This type of padding increases the size of the output by adding zeros to the border of the input.</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After each convolution operation, a CNN applies a Rectified Linear Unit (ReLU) transformation to the feature map, introducing nonlinearity to the model.</a:t>
            </a:r>
            <a:endParaRPr sz="10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endParaRPr sz="1200">
              <a:solidFill>
                <a:srgbClr val="525252"/>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4"/>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4"/>
          <p:cNvSpPr txBox="1">
            <a:spLocks noGrp="1"/>
          </p:cNvSpPr>
          <p:nvPr>
            <p:ph type="ctrTitle"/>
          </p:nvPr>
        </p:nvSpPr>
        <p:spPr>
          <a:xfrm rot="5400000">
            <a:off x="5890284" y="2228079"/>
            <a:ext cx="3839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49" name="Google Shape;249;p34"/>
          <p:cNvSpPr txBox="1"/>
          <p:nvPr/>
        </p:nvSpPr>
        <p:spPr>
          <a:xfrm>
            <a:off x="616750" y="593475"/>
            <a:ext cx="6225600" cy="4478400"/>
          </a:xfrm>
          <a:prstGeom prst="rect">
            <a:avLst/>
          </a:prstGeom>
          <a:noFill/>
          <a:ln>
            <a:noFill/>
          </a:ln>
        </p:spPr>
        <p:txBody>
          <a:bodyPr spcFirstLastPara="1" wrap="square" lIns="91425" tIns="91425" rIns="91425" bIns="91425" anchor="t" anchorCtr="0">
            <a:spAutoFit/>
          </a:bodyPr>
          <a:lstStyle/>
          <a:p>
            <a:pPr marL="0" lvl="0" indent="0" algn="l" rtl="0">
              <a:lnSpc>
                <a:spcPct val="140000"/>
              </a:lnSpc>
              <a:spcBef>
                <a:spcPts val="0"/>
              </a:spcBef>
              <a:spcAft>
                <a:spcPts val="0"/>
              </a:spcAft>
              <a:buNone/>
            </a:pPr>
            <a:r>
              <a:rPr lang="en" sz="1300" b="1" i="1">
                <a:solidFill>
                  <a:srgbClr val="525252"/>
                </a:solidFill>
                <a:highlight>
                  <a:srgbClr val="FFFFFF"/>
                </a:highlight>
                <a:latin typeface="Montserrat"/>
                <a:ea typeface="Montserrat"/>
                <a:cs typeface="Montserrat"/>
                <a:sym typeface="Montserrat"/>
              </a:rPr>
              <a:t>Pooling Layer</a:t>
            </a:r>
            <a:endParaRPr sz="1300" b="1" i="1">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0"/>
              </a:spcBef>
              <a:spcAft>
                <a:spcPts val="0"/>
              </a:spcAft>
              <a:buNone/>
            </a:pPr>
            <a:r>
              <a:rPr lang="en" sz="1100">
                <a:solidFill>
                  <a:srgbClr val="525252"/>
                </a:solidFill>
                <a:highlight>
                  <a:srgbClr val="FFFFFF"/>
                </a:highlight>
                <a:latin typeface="Montserrat"/>
                <a:ea typeface="Montserrat"/>
                <a:cs typeface="Montserrat"/>
                <a:sym typeface="Montserrat"/>
              </a:rPr>
              <a:t>Pooling layers, also known as downsampling, conducts dimensionality reduction, reducing the number of parameters in the input. Similar to the convolutional layer, the pooling operation sweeps a filter across the entire input, but the difference is that this filter does not have any weights. Instead, the kernel applies an aggregation function to the values within the receptive field, populating the output array. There are two main types of pooling:</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180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Max pooling</a:t>
            </a:r>
            <a:r>
              <a:rPr lang="en" sz="1100">
                <a:solidFill>
                  <a:srgbClr val="525252"/>
                </a:solidFill>
                <a:highlight>
                  <a:srgbClr val="FFFFFF"/>
                </a:highlight>
                <a:latin typeface="Montserrat"/>
                <a:ea typeface="Montserrat"/>
                <a:cs typeface="Montserrat"/>
                <a:sym typeface="Montserrat"/>
              </a:rPr>
              <a:t>: As the filter moves across the input, it selects the pixel with the maximum value to send to the output array. As an aside, this approach tends to be used more often compared to average pooling.</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Average pooling:</a:t>
            </a:r>
            <a:r>
              <a:rPr lang="en" sz="1100">
                <a:solidFill>
                  <a:srgbClr val="525252"/>
                </a:solidFill>
                <a:highlight>
                  <a:srgbClr val="FFFFFF"/>
                </a:highlight>
                <a:latin typeface="Montserrat"/>
                <a:ea typeface="Montserrat"/>
                <a:cs typeface="Montserrat"/>
                <a:sym typeface="Montserrat"/>
              </a:rPr>
              <a:t> As the filter moves across the input, it calculates the average value within the receptive field to send to the output array.</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While a lot of information is lost in the pooling layer, it also has a number of benefits to the CNN. They help to reduce complexity, improve efficiency, and limit risk of overfitting. </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endParaRPr sz="1100">
              <a:solidFill>
                <a:srgbClr val="525252"/>
              </a:solidFill>
              <a:highlight>
                <a:srgbClr val="FFFFFF"/>
              </a:highlight>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5"/>
          <p:cNvSpPr/>
          <p:nvPr/>
        </p:nvSpPr>
        <p:spPr>
          <a:xfrm flipH="1">
            <a:off x="189326" y="58510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5" name="Google Shape;255;p35"/>
          <p:cNvPicPr preferRelativeResize="0"/>
          <p:nvPr/>
        </p:nvPicPr>
        <p:blipFill>
          <a:blip r:embed="rId3">
            <a:alphaModFix/>
          </a:blip>
          <a:stretch>
            <a:fillRect/>
          </a:stretch>
        </p:blipFill>
        <p:spPr>
          <a:xfrm>
            <a:off x="631375" y="911175"/>
            <a:ext cx="3603174" cy="3742376"/>
          </a:xfrm>
          <a:prstGeom prst="rect">
            <a:avLst/>
          </a:prstGeom>
          <a:noFill/>
          <a:ln>
            <a:noFill/>
          </a:ln>
        </p:spPr>
      </p:pic>
      <p:sp>
        <p:nvSpPr>
          <p:cNvPr id="256" name="Google Shape;256;p35"/>
          <p:cNvSpPr/>
          <p:nvPr/>
        </p:nvSpPr>
        <p:spPr>
          <a:xfrm flipH="1">
            <a:off x="4818487" y="3537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7" name="Google Shape;257;p35"/>
          <p:cNvPicPr preferRelativeResize="0"/>
          <p:nvPr/>
        </p:nvPicPr>
        <p:blipFill>
          <a:blip r:embed="rId4">
            <a:alphaModFix/>
          </a:blip>
          <a:stretch>
            <a:fillRect/>
          </a:stretch>
        </p:blipFill>
        <p:spPr>
          <a:xfrm>
            <a:off x="4801600" y="585100"/>
            <a:ext cx="3809000" cy="37261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6"/>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6"/>
          <p:cNvSpPr txBox="1">
            <a:spLocks noGrp="1"/>
          </p:cNvSpPr>
          <p:nvPr>
            <p:ph type="ctrTitle"/>
          </p:nvPr>
        </p:nvSpPr>
        <p:spPr>
          <a:xfrm rot="5400000">
            <a:off x="5890284" y="2228079"/>
            <a:ext cx="3839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64" name="Google Shape;264;p36"/>
          <p:cNvSpPr txBox="1"/>
          <p:nvPr/>
        </p:nvSpPr>
        <p:spPr>
          <a:xfrm>
            <a:off x="616750" y="593475"/>
            <a:ext cx="6225600" cy="3094500"/>
          </a:xfrm>
          <a:prstGeom prst="rect">
            <a:avLst/>
          </a:prstGeom>
          <a:noFill/>
          <a:ln>
            <a:noFill/>
          </a:ln>
        </p:spPr>
        <p:txBody>
          <a:bodyPr spcFirstLastPara="1" wrap="square" lIns="91425" tIns="91425" rIns="91425" bIns="91425" anchor="t" anchorCtr="0">
            <a:spAutoFit/>
          </a:bodyPr>
          <a:lstStyle/>
          <a:p>
            <a:pPr marL="0" lvl="0" indent="0" algn="l" rtl="0">
              <a:lnSpc>
                <a:spcPct val="140000"/>
              </a:lnSpc>
              <a:spcBef>
                <a:spcPts val="0"/>
              </a:spcBef>
              <a:spcAft>
                <a:spcPts val="0"/>
              </a:spcAft>
              <a:buNone/>
            </a:pPr>
            <a:r>
              <a:rPr lang="en" sz="1300" b="1" i="1">
                <a:solidFill>
                  <a:srgbClr val="525252"/>
                </a:solidFill>
                <a:highlight>
                  <a:srgbClr val="FFFFFF"/>
                </a:highlight>
              </a:rPr>
              <a:t>Fully-Connected Layer</a:t>
            </a:r>
            <a:endParaRPr sz="1300" b="1" i="1">
              <a:solidFill>
                <a:srgbClr val="525252"/>
              </a:solidFill>
              <a:highlight>
                <a:srgbClr val="FFFFFF"/>
              </a:highlight>
            </a:endParaRPr>
          </a:p>
          <a:p>
            <a:pPr marL="0" lvl="0" indent="0" algn="l" rtl="0">
              <a:lnSpc>
                <a:spcPct val="115000"/>
              </a:lnSpc>
              <a:spcBef>
                <a:spcPts val="0"/>
              </a:spcBef>
              <a:spcAft>
                <a:spcPts val="0"/>
              </a:spcAft>
              <a:buNone/>
            </a:pPr>
            <a:r>
              <a:rPr lang="en" sz="1100">
                <a:solidFill>
                  <a:srgbClr val="525252"/>
                </a:solidFill>
                <a:highlight>
                  <a:srgbClr val="FFFFFF"/>
                </a:highlight>
                <a:latin typeface="Montserrat"/>
                <a:ea typeface="Montserrat"/>
                <a:cs typeface="Montserrat"/>
                <a:sym typeface="Montserrat"/>
              </a:rPr>
              <a:t>The name of the fully-connected layer aptly describes itself. As mentioned earlier, the pixel values of the input image are not directly connected to the output layer in partially connected layers. However, in the fully-connected layer, each node in the output layer connects directly to a node in the previous layer.</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r>
              <a:rPr lang="en" sz="1100">
                <a:solidFill>
                  <a:srgbClr val="525252"/>
                </a:solidFill>
                <a:highlight>
                  <a:srgbClr val="FFFFFF"/>
                </a:highlight>
                <a:latin typeface="Montserrat"/>
                <a:ea typeface="Montserrat"/>
                <a:cs typeface="Montserrat"/>
                <a:sym typeface="Montserrat"/>
              </a:rPr>
              <a:t>This layer performs the task of classification based on the features extracted through the previous layers and their different filters. While convolutional and pooling layers tend to use ReLu functions, FC layers usually leverage a softmax activation function to classify inputs appropriately, producing a probability from 0 to 1.</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endParaRPr sz="1200">
              <a:solidFill>
                <a:srgbClr val="525252"/>
              </a:solidFill>
              <a:highlight>
                <a:srgbClr val="FFFFFF"/>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7"/>
          <p:cNvSpPr/>
          <p:nvPr/>
        </p:nvSpPr>
        <p:spPr>
          <a:xfrm rot="-5400000" flipH="1">
            <a:off x="5836301" y="2013850"/>
            <a:ext cx="4059900" cy="1115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txBox="1">
            <a:spLocks noGrp="1"/>
          </p:cNvSpPr>
          <p:nvPr>
            <p:ph type="ctrTitle"/>
          </p:nvPr>
        </p:nvSpPr>
        <p:spPr>
          <a:xfrm rot="5400000">
            <a:off x="5890284" y="2228079"/>
            <a:ext cx="3839100" cy="89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lt1"/>
                </a:solidFill>
              </a:rPr>
              <a:t>CONVOLUTIONAL</a:t>
            </a:r>
            <a:endParaRPr>
              <a:solidFill>
                <a:schemeClr val="lt1"/>
              </a:solidFill>
            </a:endParaRPr>
          </a:p>
          <a:p>
            <a:pPr marL="0" lvl="0" indent="0" algn="l" rtl="0">
              <a:spcBef>
                <a:spcPts val="0"/>
              </a:spcBef>
              <a:spcAft>
                <a:spcPts val="0"/>
              </a:spcAft>
              <a:buNone/>
            </a:pPr>
            <a:r>
              <a:rPr lang="en">
                <a:solidFill>
                  <a:schemeClr val="lt1"/>
                </a:solidFill>
              </a:rPr>
              <a:t>NEURAL NETWORK</a:t>
            </a:r>
            <a:endParaRPr>
              <a:solidFill>
                <a:schemeClr val="lt1"/>
              </a:solidFill>
            </a:endParaRPr>
          </a:p>
        </p:txBody>
      </p:sp>
      <p:sp>
        <p:nvSpPr>
          <p:cNvPr id="271" name="Google Shape;271;p37"/>
          <p:cNvSpPr txBox="1"/>
          <p:nvPr/>
        </p:nvSpPr>
        <p:spPr>
          <a:xfrm>
            <a:off x="616750" y="593475"/>
            <a:ext cx="6225600" cy="5913600"/>
          </a:xfrm>
          <a:prstGeom prst="rect">
            <a:avLst/>
          </a:prstGeom>
          <a:noFill/>
          <a:ln>
            <a:noFill/>
          </a:ln>
        </p:spPr>
        <p:txBody>
          <a:bodyPr spcFirstLastPara="1" wrap="square" lIns="91425" tIns="91425" rIns="91425" bIns="91425" anchor="t" anchorCtr="0">
            <a:spAutoFit/>
          </a:bodyPr>
          <a:lstStyle/>
          <a:p>
            <a:pPr marL="0" lvl="0" indent="0" algn="l" rtl="0">
              <a:lnSpc>
                <a:spcPct val="125000"/>
              </a:lnSpc>
              <a:spcBef>
                <a:spcPts val="1800"/>
              </a:spcBef>
              <a:spcAft>
                <a:spcPts val="0"/>
              </a:spcAft>
              <a:buNone/>
            </a:pPr>
            <a:r>
              <a:rPr lang="en" sz="1300" b="1" i="1">
                <a:solidFill>
                  <a:srgbClr val="262626"/>
                </a:solidFill>
                <a:highlight>
                  <a:srgbClr val="FFFFFF"/>
                </a:highlight>
                <a:latin typeface="Montserrat"/>
                <a:ea typeface="Montserrat"/>
                <a:cs typeface="Montserrat"/>
                <a:sym typeface="Montserrat"/>
              </a:rPr>
              <a:t>Convolutional neural networks and computer vision</a:t>
            </a:r>
            <a:endParaRPr sz="1300" b="1" i="1">
              <a:solidFill>
                <a:srgbClr val="262626"/>
              </a:solidFill>
              <a:highlight>
                <a:srgbClr val="FFFFFF"/>
              </a:highlight>
              <a:latin typeface="Montserrat"/>
              <a:ea typeface="Montserrat"/>
              <a:cs typeface="Montserrat"/>
              <a:sym typeface="Montserrat"/>
            </a:endParaRPr>
          </a:p>
          <a:p>
            <a:pPr marL="0" lvl="0" indent="0" algn="l" rtl="0">
              <a:lnSpc>
                <a:spcPct val="115000"/>
              </a:lnSpc>
              <a:spcBef>
                <a:spcPts val="400"/>
              </a:spcBef>
              <a:spcAft>
                <a:spcPts val="0"/>
              </a:spcAft>
              <a:buNone/>
            </a:pPr>
            <a:r>
              <a:rPr lang="en" sz="1100">
                <a:solidFill>
                  <a:srgbClr val="525252"/>
                </a:solidFill>
                <a:highlight>
                  <a:srgbClr val="FFFFFF"/>
                </a:highlight>
                <a:latin typeface="Montserrat"/>
                <a:ea typeface="Montserrat"/>
                <a:cs typeface="Montserrat"/>
                <a:sym typeface="Montserrat"/>
              </a:rPr>
              <a:t>Convolutional neural networks power image recognition and computer vision tasks. Computer vision is a field of artificial intelligence (AI) that enables computers and systems to derive meaningful information from digital images, videos and other visual inputs, and based on those inputs, it can take action. This ability to provide recommendations distinguishes it from image recognition tasks. Some common applications of this computer vision today can be seen in:</a:t>
            </a:r>
            <a:br>
              <a:rPr lang="en" sz="1100">
                <a:solidFill>
                  <a:srgbClr val="525252"/>
                </a:solidFill>
                <a:highlight>
                  <a:srgbClr val="FFFFFF"/>
                </a:highlight>
                <a:latin typeface="Montserrat"/>
                <a:ea typeface="Montserrat"/>
                <a:cs typeface="Montserrat"/>
                <a:sym typeface="Montserrat"/>
              </a:rPr>
            </a:br>
            <a:endParaRPr sz="1100">
              <a:solidFill>
                <a:srgbClr val="525252"/>
              </a:solidFill>
              <a:highlight>
                <a:srgbClr val="EFD67E"/>
              </a:highlight>
              <a:latin typeface="Montserrat"/>
              <a:ea typeface="Montserrat"/>
              <a:cs typeface="Montserrat"/>
              <a:sym typeface="Montserrat"/>
            </a:endParaRPr>
          </a:p>
          <a:p>
            <a:pPr marL="457200" lvl="0" indent="-298450" algn="l" rtl="0">
              <a:lnSpc>
                <a:spcPct val="115000"/>
              </a:lnSpc>
              <a:spcBef>
                <a:spcPts val="180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Marketing: </a:t>
            </a:r>
            <a:r>
              <a:rPr lang="en" sz="1100">
                <a:solidFill>
                  <a:srgbClr val="525252"/>
                </a:solidFill>
                <a:highlight>
                  <a:srgbClr val="FFFFFF"/>
                </a:highlight>
                <a:latin typeface="Montserrat"/>
                <a:ea typeface="Montserrat"/>
                <a:cs typeface="Montserrat"/>
                <a:sym typeface="Montserrat"/>
              </a:rPr>
              <a:t>Social media platforms provide suggestions on who might be in photograph that has been posted on a profile, making it easier to tag friends in photo albums. </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Healthcare:</a:t>
            </a:r>
            <a:r>
              <a:rPr lang="en" sz="1100">
                <a:solidFill>
                  <a:srgbClr val="525252"/>
                </a:solidFill>
                <a:highlight>
                  <a:srgbClr val="FFFFFF"/>
                </a:highlight>
                <a:latin typeface="Montserrat"/>
                <a:ea typeface="Montserrat"/>
                <a:cs typeface="Montserrat"/>
                <a:sym typeface="Montserrat"/>
              </a:rPr>
              <a:t> Computer vision has been incorporated into radiology technology, enabling doctors to better identify cancerous tumors in healthy anatomy.</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Retail:</a:t>
            </a:r>
            <a:r>
              <a:rPr lang="en" sz="1100">
                <a:solidFill>
                  <a:srgbClr val="525252"/>
                </a:solidFill>
                <a:highlight>
                  <a:srgbClr val="FFFFFF"/>
                </a:highlight>
                <a:latin typeface="Montserrat"/>
                <a:ea typeface="Montserrat"/>
                <a:cs typeface="Montserrat"/>
                <a:sym typeface="Montserrat"/>
              </a:rPr>
              <a:t> Visual search has been incorporated into some e-commerce platforms, allowing brands to recommend items that would complement an existing wardrobe.   </a:t>
            </a:r>
            <a:endParaRPr sz="1100">
              <a:solidFill>
                <a:srgbClr val="525252"/>
              </a:solidFill>
              <a:highlight>
                <a:srgbClr val="FFFFFF"/>
              </a:highlight>
              <a:latin typeface="Montserrat"/>
              <a:ea typeface="Montserrat"/>
              <a:cs typeface="Montserrat"/>
              <a:sym typeface="Montserrat"/>
            </a:endParaRPr>
          </a:p>
          <a:p>
            <a:pPr marL="457200" lvl="0" indent="-298450" algn="l" rtl="0">
              <a:lnSpc>
                <a:spcPct val="115000"/>
              </a:lnSpc>
              <a:spcBef>
                <a:spcPts val="0"/>
              </a:spcBef>
              <a:spcAft>
                <a:spcPts val="0"/>
              </a:spcAft>
              <a:buClr>
                <a:srgbClr val="525252"/>
              </a:buClr>
              <a:buSzPts val="1100"/>
              <a:buFont typeface="Montserrat"/>
              <a:buChar char="●"/>
            </a:pPr>
            <a:r>
              <a:rPr lang="en" sz="1100" b="1">
                <a:solidFill>
                  <a:srgbClr val="525252"/>
                </a:solidFill>
                <a:highlight>
                  <a:srgbClr val="FFFFFF"/>
                </a:highlight>
                <a:latin typeface="Montserrat"/>
                <a:ea typeface="Montserrat"/>
                <a:cs typeface="Montserrat"/>
                <a:sym typeface="Montserrat"/>
              </a:rPr>
              <a:t>Automotive</a:t>
            </a:r>
            <a:r>
              <a:rPr lang="en" sz="1100">
                <a:solidFill>
                  <a:srgbClr val="525252"/>
                </a:solidFill>
                <a:highlight>
                  <a:srgbClr val="FFFFFF"/>
                </a:highlight>
                <a:latin typeface="Montserrat"/>
                <a:ea typeface="Montserrat"/>
                <a:cs typeface="Montserrat"/>
                <a:sym typeface="Montserrat"/>
              </a:rPr>
              <a:t>: While the age of driverless cars hasn’t quite emerged, the underlying technology has started to make its way into automobiles, improving driver and passenger safety through features like lane line detection.</a:t>
            </a:r>
            <a:endParaRPr sz="1100">
              <a:solidFill>
                <a:srgbClr val="525252"/>
              </a:solidFill>
              <a:highlight>
                <a:srgbClr val="FFFFFF"/>
              </a:highlight>
              <a:latin typeface="Montserrat"/>
              <a:ea typeface="Montserrat"/>
              <a:cs typeface="Montserrat"/>
              <a:sym typeface="Montserrat"/>
            </a:endParaRPr>
          </a:p>
          <a:p>
            <a:pPr marL="0" lvl="0" indent="0" algn="l" rtl="0">
              <a:lnSpc>
                <a:spcPct val="115000"/>
              </a:lnSpc>
              <a:spcBef>
                <a:spcPts val="1800"/>
              </a:spcBef>
              <a:spcAft>
                <a:spcPts val="0"/>
              </a:spcAft>
              <a:buNone/>
            </a:pPr>
            <a:endParaRPr sz="1300" b="1" i="1">
              <a:solidFill>
                <a:srgbClr val="525252"/>
              </a:solidFill>
              <a:highlight>
                <a:srgbClr val="FFFFFF"/>
              </a:highlight>
            </a:endParaRPr>
          </a:p>
          <a:p>
            <a:pPr marL="0" lvl="0" indent="0" algn="l" rtl="0">
              <a:lnSpc>
                <a:spcPct val="115000"/>
              </a:lnSpc>
              <a:spcBef>
                <a:spcPts val="1800"/>
              </a:spcBef>
              <a:spcAft>
                <a:spcPts val="0"/>
              </a:spcAft>
              <a:buNone/>
            </a:pPr>
            <a:endParaRPr sz="1100">
              <a:solidFill>
                <a:srgbClr val="525252"/>
              </a:solidFill>
              <a:highlight>
                <a:srgbClr val="FFFFFF"/>
              </a:highlight>
              <a:latin typeface="Montserrat"/>
              <a:ea typeface="Montserrat"/>
              <a:cs typeface="Montserrat"/>
              <a:sym typeface="Montserrat"/>
            </a:endParaRPr>
          </a:p>
          <a:p>
            <a:pPr marL="0" lvl="0" indent="0" algn="l" rtl="0">
              <a:spcBef>
                <a:spcPts val="1800"/>
              </a:spcBef>
              <a:spcAft>
                <a:spcPts val="0"/>
              </a:spcAft>
              <a:buNone/>
            </a:pPr>
            <a:endParaRPr sz="1200">
              <a:solidFill>
                <a:srgbClr val="525252"/>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275"/>
        <p:cNvGrpSpPr/>
        <p:nvPr/>
      </p:nvGrpSpPr>
      <p:grpSpPr>
        <a:xfrm>
          <a:off x="0" y="0"/>
          <a:ext cx="0" cy="0"/>
          <a:chOff x="0" y="0"/>
          <a:chExt cx="0" cy="0"/>
        </a:xfrm>
      </p:grpSpPr>
      <p:pic>
        <p:nvPicPr>
          <p:cNvPr id="276" name="Google Shape;276;p38"/>
          <p:cNvPicPr preferRelativeResize="0"/>
          <p:nvPr/>
        </p:nvPicPr>
        <p:blipFill rotWithShape="1">
          <a:blip r:embed="rId3">
            <a:alphaModFix/>
          </a:blip>
          <a:srcRect t="6513" b="6522"/>
          <a:stretch/>
        </p:blipFill>
        <p:spPr>
          <a:xfrm>
            <a:off x="602400" y="542925"/>
            <a:ext cx="3188024" cy="3600300"/>
          </a:xfrm>
          <a:prstGeom prst="rect">
            <a:avLst/>
          </a:prstGeom>
          <a:noFill/>
          <a:ln>
            <a:noFill/>
          </a:ln>
        </p:spPr>
      </p:pic>
      <p:sp>
        <p:nvSpPr>
          <p:cNvPr id="277" name="Google Shape;277;p38"/>
          <p:cNvSpPr/>
          <p:nvPr/>
        </p:nvSpPr>
        <p:spPr>
          <a:xfrm>
            <a:off x="602400" y="4303425"/>
            <a:ext cx="3188100" cy="5562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8"/>
          <p:cNvSpPr txBox="1">
            <a:spLocks noGrp="1"/>
          </p:cNvSpPr>
          <p:nvPr>
            <p:ph type="ctrTitle"/>
          </p:nvPr>
        </p:nvSpPr>
        <p:spPr>
          <a:xfrm>
            <a:off x="1338400" y="4393525"/>
            <a:ext cx="1670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INPUT FORMAT</a:t>
            </a:r>
            <a:endParaRPr sz="1500"/>
          </a:p>
        </p:txBody>
      </p:sp>
      <p:sp>
        <p:nvSpPr>
          <p:cNvPr id="279" name="Google Shape;279;p38"/>
          <p:cNvSpPr txBox="1">
            <a:spLocks noGrp="1"/>
          </p:cNvSpPr>
          <p:nvPr>
            <p:ph type="ctrTitle"/>
          </p:nvPr>
        </p:nvSpPr>
        <p:spPr>
          <a:xfrm>
            <a:off x="5498000" y="4393525"/>
            <a:ext cx="1916400" cy="4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OUTPUT FORMAT</a:t>
            </a:r>
            <a:endParaRPr sz="1500"/>
          </a:p>
        </p:txBody>
      </p:sp>
      <p:sp>
        <p:nvSpPr>
          <p:cNvPr id="280" name="Google Shape;280;p38"/>
          <p:cNvSpPr/>
          <p:nvPr/>
        </p:nvSpPr>
        <p:spPr>
          <a:xfrm>
            <a:off x="4842386" y="4303425"/>
            <a:ext cx="3188100" cy="556200"/>
          </a:xfrm>
          <a:prstGeom prst="rect">
            <a:avLst/>
          </a:prstGeom>
          <a:solidFill>
            <a:schemeClr val="accent1">
              <a:alpha val="6179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28"/>
        <p:cNvGrpSpPr/>
        <p:nvPr/>
      </p:nvGrpSpPr>
      <p:grpSpPr>
        <a:xfrm>
          <a:off x="0" y="0"/>
          <a:ext cx="0" cy="0"/>
          <a:chOff x="0" y="0"/>
          <a:chExt cx="0" cy="0"/>
        </a:xfrm>
      </p:grpSpPr>
      <p:sp>
        <p:nvSpPr>
          <p:cNvPr id="129" name="Google Shape;129;p23"/>
          <p:cNvSpPr txBox="1">
            <a:spLocks noGrp="1"/>
          </p:cNvSpPr>
          <p:nvPr>
            <p:ph type="ctrTitle" idx="9"/>
          </p:nvPr>
        </p:nvSpPr>
        <p:spPr>
          <a:xfrm rot="5400000">
            <a:off x="6672869" y="1646270"/>
            <a:ext cx="29133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a:t>TABLE OF CONTENTS</a:t>
            </a:r>
            <a:endParaRPr sz="2400"/>
          </a:p>
        </p:txBody>
      </p:sp>
      <p:sp>
        <p:nvSpPr>
          <p:cNvPr id="130" name="Google Shape;130;p23"/>
          <p:cNvSpPr/>
          <p:nvPr/>
        </p:nvSpPr>
        <p:spPr>
          <a:xfrm rot="-5400000" flipH="1">
            <a:off x="-957850" y="957900"/>
            <a:ext cx="5140800" cy="3225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3"/>
          <p:cNvSpPr txBox="1">
            <a:spLocks noGrp="1"/>
          </p:cNvSpPr>
          <p:nvPr>
            <p:ph type="ctrTitle" idx="6"/>
          </p:nvPr>
        </p:nvSpPr>
        <p:spPr>
          <a:xfrm>
            <a:off x="3427999" y="2289698"/>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CODE EXPLANATION</a:t>
            </a:r>
            <a:endParaRPr/>
          </a:p>
        </p:txBody>
      </p:sp>
      <p:sp>
        <p:nvSpPr>
          <p:cNvPr id="132" name="Google Shape;132;p23"/>
          <p:cNvSpPr txBox="1">
            <a:spLocks noGrp="1"/>
          </p:cNvSpPr>
          <p:nvPr>
            <p:ph type="title" idx="8"/>
          </p:nvPr>
        </p:nvSpPr>
        <p:spPr>
          <a:xfrm>
            <a:off x="2023007" y="2323463"/>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03</a:t>
            </a:r>
            <a:endParaRPr>
              <a:solidFill>
                <a:schemeClr val="lt1"/>
              </a:solidFill>
            </a:endParaRPr>
          </a:p>
        </p:txBody>
      </p:sp>
      <p:sp>
        <p:nvSpPr>
          <p:cNvPr id="133" name="Google Shape;133;p23"/>
          <p:cNvSpPr txBox="1">
            <a:spLocks noGrp="1"/>
          </p:cNvSpPr>
          <p:nvPr>
            <p:ph type="ctrTitle"/>
          </p:nvPr>
        </p:nvSpPr>
        <p:spPr>
          <a:xfrm>
            <a:off x="3423902" y="463673"/>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PROBLEM STATEMENT</a:t>
            </a:r>
            <a:endParaRPr/>
          </a:p>
        </p:txBody>
      </p:sp>
      <p:sp>
        <p:nvSpPr>
          <p:cNvPr id="134" name="Google Shape;134;p23"/>
          <p:cNvSpPr txBox="1">
            <a:spLocks noGrp="1"/>
          </p:cNvSpPr>
          <p:nvPr>
            <p:ph type="title" idx="2"/>
          </p:nvPr>
        </p:nvSpPr>
        <p:spPr>
          <a:xfrm>
            <a:off x="2023007" y="654113"/>
            <a:ext cx="17391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01</a:t>
            </a:r>
            <a:endParaRPr>
              <a:solidFill>
                <a:schemeClr val="lt1"/>
              </a:solidFill>
            </a:endParaRPr>
          </a:p>
        </p:txBody>
      </p:sp>
      <p:sp>
        <p:nvSpPr>
          <p:cNvPr id="135" name="Google Shape;135;p23"/>
          <p:cNvSpPr txBox="1">
            <a:spLocks noGrp="1"/>
          </p:cNvSpPr>
          <p:nvPr>
            <p:ph type="ctrTitle" idx="3"/>
          </p:nvPr>
        </p:nvSpPr>
        <p:spPr>
          <a:xfrm>
            <a:off x="3425264" y="1376686"/>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VGG 19 NEURAL NETWORK</a:t>
            </a:r>
            <a:endParaRPr/>
          </a:p>
        </p:txBody>
      </p:sp>
      <p:sp>
        <p:nvSpPr>
          <p:cNvPr id="136" name="Google Shape;136;p23"/>
          <p:cNvSpPr txBox="1">
            <a:spLocks noGrp="1"/>
          </p:cNvSpPr>
          <p:nvPr>
            <p:ph type="title" idx="5"/>
          </p:nvPr>
        </p:nvSpPr>
        <p:spPr>
          <a:xfrm>
            <a:off x="2023007" y="1488788"/>
            <a:ext cx="1615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02</a:t>
            </a:r>
            <a:endParaRPr>
              <a:solidFill>
                <a:schemeClr val="lt1"/>
              </a:solidFill>
            </a:endParaRPr>
          </a:p>
        </p:txBody>
      </p:sp>
      <p:sp>
        <p:nvSpPr>
          <p:cNvPr id="137" name="Google Shape;137;p23"/>
          <p:cNvSpPr txBox="1">
            <a:spLocks noGrp="1"/>
          </p:cNvSpPr>
          <p:nvPr>
            <p:ph type="title" idx="15"/>
          </p:nvPr>
        </p:nvSpPr>
        <p:spPr>
          <a:xfrm>
            <a:off x="2023007" y="3158138"/>
            <a:ext cx="15735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rPr>
              <a:t>04</a:t>
            </a:r>
            <a:endParaRPr>
              <a:solidFill>
                <a:schemeClr val="lt1"/>
              </a:solidFill>
            </a:endParaRPr>
          </a:p>
        </p:txBody>
      </p:sp>
      <p:sp>
        <p:nvSpPr>
          <p:cNvPr id="138" name="Google Shape;138;p23"/>
          <p:cNvSpPr txBox="1">
            <a:spLocks noGrp="1"/>
          </p:cNvSpPr>
          <p:nvPr>
            <p:ph type="ctrTitle" idx="6"/>
          </p:nvPr>
        </p:nvSpPr>
        <p:spPr>
          <a:xfrm>
            <a:off x="3427999" y="3182327"/>
            <a:ext cx="22518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CONVOLUTIONAL</a:t>
            </a:r>
            <a:endParaRPr/>
          </a:p>
          <a:p>
            <a:pPr marL="0" lvl="0" indent="0" algn="l" rtl="0">
              <a:spcBef>
                <a:spcPts val="0"/>
              </a:spcBef>
              <a:spcAft>
                <a:spcPts val="0"/>
              </a:spcAft>
              <a:buNone/>
            </a:pPr>
            <a:r>
              <a:rPr lang="en"/>
              <a:t>NEURAL NETWORKS (CNN)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pic>
        <p:nvPicPr>
          <p:cNvPr id="143" name="Google Shape;143;p24"/>
          <p:cNvPicPr preferRelativeResize="0"/>
          <p:nvPr/>
        </p:nvPicPr>
        <p:blipFill rotWithShape="1">
          <a:blip r:embed="rId3">
            <a:alphaModFix/>
          </a:blip>
          <a:srcRect l="25608" r="25613"/>
          <a:stretch/>
        </p:blipFill>
        <p:spPr>
          <a:xfrm>
            <a:off x="5381625" y="0"/>
            <a:ext cx="3762374" cy="5143500"/>
          </a:xfrm>
          <a:prstGeom prst="rect">
            <a:avLst/>
          </a:prstGeom>
          <a:noFill/>
          <a:ln>
            <a:noFill/>
          </a:ln>
        </p:spPr>
      </p:pic>
      <p:sp>
        <p:nvSpPr>
          <p:cNvPr id="144" name="Google Shape;144;p24"/>
          <p:cNvSpPr/>
          <p:nvPr/>
        </p:nvSpPr>
        <p:spPr>
          <a:xfrm>
            <a:off x="4819650" y="1577400"/>
            <a:ext cx="2991000" cy="19887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4"/>
          <p:cNvSpPr txBox="1">
            <a:spLocks noGrp="1"/>
          </p:cNvSpPr>
          <p:nvPr>
            <p:ph type="subTitle" idx="1"/>
          </p:nvPr>
        </p:nvSpPr>
        <p:spPr>
          <a:xfrm flipH="1">
            <a:off x="785176" y="2154225"/>
            <a:ext cx="3573300" cy="117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latin typeface="Livvic"/>
                <a:ea typeface="Livvic"/>
                <a:cs typeface="Livvic"/>
                <a:sym typeface="Livvic"/>
              </a:rPr>
              <a:t>To develop a (web/android) platform which performs reverse image search, and tells the objects present in the image. </a:t>
            </a:r>
            <a:endParaRPr sz="1400">
              <a:latin typeface="Livvic"/>
              <a:ea typeface="Livvic"/>
              <a:cs typeface="Livvic"/>
              <a:sym typeface="Livvic"/>
            </a:endParaRPr>
          </a:p>
        </p:txBody>
      </p:sp>
      <p:sp>
        <p:nvSpPr>
          <p:cNvPr id="146" name="Google Shape;146;p24"/>
          <p:cNvSpPr txBox="1">
            <a:spLocks noGrp="1"/>
          </p:cNvSpPr>
          <p:nvPr>
            <p:ph type="title"/>
          </p:nvPr>
        </p:nvSpPr>
        <p:spPr>
          <a:xfrm>
            <a:off x="640125" y="1451000"/>
            <a:ext cx="3762300" cy="896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500"/>
              <a:t>PROBLEM STATEMENT</a:t>
            </a:r>
            <a:endParaRPr sz="2500"/>
          </a:p>
        </p:txBody>
      </p:sp>
      <p:sp>
        <p:nvSpPr>
          <p:cNvPr id="147" name="Google Shape;147;p24"/>
          <p:cNvSpPr/>
          <p:nvPr/>
        </p:nvSpPr>
        <p:spPr>
          <a:xfrm>
            <a:off x="0" y="1577400"/>
            <a:ext cx="362100" cy="1988700"/>
          </a:xfrm>
          <a:prstGeom prst="rect">
            <a:avLst/>
          </a:prstGeom>
          <a:solidFill>
            <a:schemeClr val="accent3">
              <a:alpha val="584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51"/>
        <p:cNvGrpSpPr/>
        <p:nvPr/>
      </p:nvGrpSpPr>
      <p:grpSpPr>
        <a:xfrm>
          <a:off x="0" y="0"/>
          <a:ext cx="0" cy="0"/>
          <a:chOff x="0" y="0"/>
          <a:chExt cx="0" cy="0"/>
        </a:xfrm>
      </p:grpSpPr>
      <p:sp>
        <p:nvSpPr>
          <p:cNvPr id="152" name="Google Shape;152;p25"/>
          <p:cNvSpPr/>
          <p:nvPr/>
        </p:nvSpPr>
        <p:spPr>
          <a:xfrm rot="-5400000">
            <a:off x="6316000" y="-151775"/>
            <a:ext cx="1057500" cy="454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5"/>
          <p:cNvSpPr txBox="1">
            <a:spLocks noGrp="1"/>
          </p:cNvSpPr>
          <p:nvPr>
            <p:ph type="ctrTitle"/>
          </p:nvPr>
        </p:nvSpPr>
        <p:spPr>
          <a:xfrm>
            <a:off x="4573300" y="634475"/>
            <a:ext cx="4432500" cy="205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lt1"/>
                </a:solidFill>
              </a:rPr>
              <a:t>WHY CHOOSE VGG 19 </a:t>
            </a:r>
            <a:br>
              <a:rPr lang="en" sz="1600">
                <a:solidFill>
                  <a:schemeClr val="lt1"/>
                </a:solidFill>
              </a:rPr>
            </a:br>
            <a:r>
              <a:rPr lang="en" sz="1600">
                <a:solidFill>
                  <a:schemeClr val="lt1"/>
                </a:solidFill>
              </a:rPr>
              <a:t>AS OUR PRE-BUILT MODEL ?</a:t>
            </a:r>
            <a:endParaRPr sz="1600">
              <a:solidFill>
                <a:schemeClr val="lt1"/>
              </a:solidFill>
            </a:endParaRPr>
          </a:p>
        </p:txBody>
      </p:sp>
      <p:sp>
        <p:nvSpPr>
          <p:cNvPr id="154" name="Google Shape;154;p25"/>
          <p:cNvSpPr txBox="1">
            <a:spLocks noGrp="1"/>
          </p:cNvSpPr>
          <p:nvPr>
            <p:ph type="subTitle" idx="1"/>
          </p:nvPr>
        </p:nvSpPr>
        <p:spPr>
          <a:xfrm>
            <a:off x="4555275" y="2648425"/>
            <a:ext cx="4374300" cy="17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highlight>
                  <a:srgbClr val="FFFFFF"/>
                </a:highlight>
                <a:latin typeface="Montserrat Light"/>
                <a:ea typeface="Montserrat Light"/>
                <a:cs typeface="Montserrat Light"/>
                <a:sym typeface="Montserrat Light"/>
              </a:rPr>
              <a:t>VGG-19 is a convolutional neural network that is 19 layers deep. You can load a pre trained version of the network trained on more than a million images. The pretrained network can classify images into 1000 object categories, such as keyboard, mouse, pencil, and many animals. As a result, the network has learned rich feature representations for a wide range of images. The network has an image input size of 224-by-224</a:t>
            </a:r>
            <a:r>
              <a:rPr lang="en" sz="1000">
                <a:solidFill>
                  <a:schemeClr val="accent2"/>
                </a:solidFill>
                <a:highlight>
                  <a:srgbClr val="FFFFFF"/>
                </a:highlight>
                <a:latin typeface="Montserrat Light"/>
                <a:ea typeface="Montserrat Light"/>
                <a:cs typeface="Montserrat Light"/>
                <a:sym typeface="Montserrat Light"/>
              </a:rPr>
              <a:t>. </a:t>
            </a:r>
            <a:endParaRPr>
              <a:latin typeface="Montserrat Light"/>
              <a:ea typeface="Montserrat Light"/>
              <a:cs typeface="Montserrat Light"/>
              <a:sym typeface="Montserrat Light"/>
            </a:endParaRPr>
          </a:p>
        </p:txBody>
      </p:sp>
      <p:sp>
        <p:nvSpPr>
          <p:cNvPr id="155" name="Google Shape;155;p25"/>
          <p:cNvSpPr/>
          <p:nvPr/>
        </p:nvSpPr>
        <p:spPr>
          <a:xfrm rot="-5400000">
            <a:off x="6600" y="1660525"/>
            <a:ext cx="1057500" cy="1070700"/>
          </a:xfrm>
          <a:prstGeom prst="rect">
            <a:avLst/>
          </a:prstGeom>
          <a:gradFill>
            <a:gsLst>
              <a:gs pos="0">
                <a:srgbClr val="A9B9D3">
                  <a:alpha val="30980"/>
                </a:srgbClr>
              </a:gs>
              <a:gs pos="100000">
                <a:schemeClr val="accent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6" name="Google Shape;156;p25"/>
          <p:cNvPicPr preferRelativeResize="0"/>
          <p:nvPr/>
        </p:nvPicPr>
        <p:blipFill>
          <a:blip r:embed="rId3">
            <a:alphaModFix/>
          </a:blip>
          <a:stretch>
            <a:fillRect/>
          </a:stretch>
        </p:blipFill>
        <p:spPr>
          <a:xfrm rot="5400000">
            <a:off x="-77312" y="1037962"/>
            <a:ext cx="4501101" cy="30675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6"/>
          <p:cNvSpPr/>
          <p:nvPr/>
        </p:nvSpPr>
        <p:spPr>
          <a:xfrm>
            <a:off x="6561625" y="543650"/>
            <a:ext cx="965400" cy="42447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4290325" y="681575"/>
            <a:ext cx="2271300" cy="866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0" y="0"/>
            <a:ext cx="1130700" cy="42447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810000" y="543675"/>
            <a:ext cx="2403300" cy="94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txBox="1">
            <a:spLocks noGrp="1"/>
          </p:cNvSpPr>
          <p:nvPr>
            <p:ph type="ctrTitle"/>
          </p:nvPr>
        </p:nvSpPr>
        <p:spPr>
          <a:xfrm rot="5400000">
            <a:off x="6428135" y="1897325"/>
            <a:ext cx="3651000" cy="121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br>
              <a:rPr lang="en" sz="2500" b="0">
                <a:solidFill>
                  <a:srgbClr val="282829"/>
                </a:solidFill>
                <a:highlight>
                  <a:srgbClr val="FFFFFF"/>
                </a:highlight>
                <a:latin typeface="Montserrat ExtraBold"/>
                <a:ea typeface="Montserrat ExtraBold"/>
                <a:cs typeface="Montserrat ExtraBold"/>
                <a:sym typeface="Montserrat ExtraBold"/>
              </a:rPr>
            </a:br>
            <a:r>
              <a:rPr lang="en" sz="2500" b="0">
                <a:solidFill>
                  <a:srgbClr val="282829"/>
                </a:solidFill>
                <a:highlight>
                  <a:srgbClr val="FFFFFF"/>
                </a:highlight>
                <a:latin typeface="Montserrat ExtraBold"/>
                <a:ea typeface="Montserrat ExtraBold"/>
                <a:cs typeface="Montserrat ExtraBold"/>
                <a:sym typeface="Montserrat ExtraBold"/>
              </a:rPr>
              <a:t>VGG-19</a:t>
            </a:r>
            <a:endParaRPr sz="2500" b="0">
              <a:solidFill>
                <a:srgbClr val="282829"/>
              </a:solidFill>
              <a:highlight>
                <a:srgbClr val="FFFFFF"/>
              </a:highlight>
              <a:latin typeface="Montserrat ExtraBold"/>
              <a:ea typeface="Montserrat ExtraBold"/>
              <a:cs typeface="Montserrat ExtraBold"/>
              <a:sym typeface="Montserrat ExtraBold"/>
            </a:endParaRPr>
          </a:p>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NEURAL NETWORK</a:t>
            </a:r>
            <a:endParaRPr sz="2500" b="0">
              <a:solidFill>
                <a:srgbClr val="282829"/>
              </a:solidFill>
              <a:highlight>
                <a:srgbClr val="FFFFFF"/>
              </a:highlight>
              <a:latin typeface="Montserrat ExtraBold"/>
              <a:ea typeface="Montserrat ExtraBold"/>
              <a:cs typeface="Montserrat ExtraBold"/>
              <a:sym typeface="Montserrat ExtraBold"/>
            </a:endParaRPr>
          </a:p>
        </p:txBody>
      </p:sp>
      <p:sp>
        <p:nvSpPr>
          <p:cNvPr id="166" name="Google Shape;166;p26"/>
          <p:cNvSpPr txBox="1">
            <a:spLocks noGrp="1"/>
          </p:cNvSpPr>
          <p:nvPr>
            <p:ph type="subTitle" idx="1"/>
          </p:nvPr>
        </p:nvSpPr>
        <p:spPr>
          <a:xfrm>
            <a:off x="1130700" y="1619050"/>
            <a:ext cx="2159400" cy="24309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a:solidFill>
                  <a:srgbClr val="282829"/>
                </a:solidFill>
                <a:highlight>
                  <a:srgbClr val="FFFFFF"/>
                </a:highlight>
                <a:latin typeface="Montserrat"/>
                <a:ea typeface="Montserrat"/>
                <a:cs typeface="Montserrat"/>
                <a:sym typeface="Montserrat"/>
              </a:rPr>
              <a:t>The Centralization and Normalization towards Origo. It normalizes and reduces dimensions - to keep scale centralized - in terms of when we will perform Convolutions later on.</a:t>
            </a:r>
            <a:endParaRPr>
              <a:solidFill>
                <a:srgbClr val="282829"/>
              </a:solidFill>
              <a:highlight>
                <a:srgbClr val="FFFFFF"/>
              </a:highlight>
              <a:latin typeface="Montserrat"/>
              <a:ea typeface="Montserrat"/>
              <a:cs typeface="Montserrat"/>
              <a:sym typeface="Montserrat"/>
            </a:endParaRPr>
          </a:p>
          <a:p>
            <a:pPr marL="0" lvl="0" indent="0" algn="just" rtl="0">
              <a:lnSpc>
                <a:spcPct val="100000"/>
              </a:lnSpc>
              <a:spcBef>
                <a:spcPts val="1100"/>
              </a:spcBef>
              <a:spcAft>
                <a:spcPts val="0"/>
              </a:spcAft>
              <a:buNone/>
            </a:pPr>
            <a:r>
              <a:rPr lang="en">
                <a:solidFill>
                  <a:srgbClr val="282829"/>
                </a:solidFill>
                <a:highlight>
                  <a:srgbClr val="FFFFFF"/>
                </a:highlight>
                <a:latin typeface="Montserrat"/>
                <a:ea typeface="Montserrat"/>
                <a:cs typeface="Montserrat"/>
                <a:sym typeface="Montserrat"/>
              </a:rPr>
              <a:t>The reason this is important - is to bring everything “down in line” in a normalized, streamlined and orderly fashion - so we have some sense of normality condition.</a:t>
            </a:r>
            <a:endParaRPr>
              <a:solidFill>
                <a:srgbClr val="282829"/>
              </a:solidFill>
              <a:highlight>
                <a:srgbClr val="FFFFFF"/>
              </a:highlight>
              <a:latin typeface="Montserrat"/>
              <a:ea typeface="Montserrat"/>
              <a:cs typeface="Montserrat"/>
              <a:sym typeface="Montserrat"/>
            </a:endParaRPr>
          </a:p>
          <a:p>
            <a:pPr marL="0" lvl="0" indent="0" algn="just" rtl="0">
              <a:lnSpc>
                <a:spcPct val="100000"/>
              </a:lnSpc>
              <a:spcBef>
                <a:spcPts val="1100"/>
              </a:spcBef>
              <a:spcAft>
                <a:spcPts val="0"/>
              </a:spcAft>
              <a:buNone/>
            </a:pPr>
            <a:r>
              <a:rPr lang="en">
                <a:solidFill>
                  <a:srgbClr val="282829"/>
                </a:solidFill>
                <a:highlight>
                  <a:srgbClr val="FFFFFF"/>
                </a:highlight>
                <a:latin typeface="Montserrat"/>
                <a:ea typeface="Montserrat"/>
                <a:cs typeface="Montserrat"/>
                <a:sym typeface="Montserrat"/>
              </a:rPr>
              <a:t>As in - we want the general structure of what we are parsing - to be normalized and centralized - so that we have a pre-defined boundary that we are being relative towards.</a:t>
            </a:r>
            <a:endParaRPr>
              <a:solidFill>
                <a:srgbClr val="282829"/>
              </a:solidFill>
              <a:highlight>
                <a:srgbClr val="FFFFFF"/>
              </a:highlight>
              <a:latin typeface="Montserrat"/>
              <a:ea typeface="Montserrat"/>
              <a:cs typeface="Montserrat"/>
              <a:sym typeface="Montserrat"/>
            </a:endParaRPr>
          </a:p>
          <a:p>
            <a:pPr marL="0" lvl="0" indent="0" algn="just" rtl="0">
              <a:lnSpc>
                <a:spcPct val="100000"/>
              </a:lnSpc>
              <a:spcBef>
                <a:spcPts val="1100"/>
              </a:spcBef>
              <a:spcAft>
                <a:spcPts val="0"/>
              </a:spcAft>
              <a:buNone/>
            </a:pPr>
            <a:endParaRPr>
              <a:latin typeface="Montserrat"/>
              <a:ea typeface="Montserrat"/>
              <a:cs typeface="Montserrat"/>
              <a:sym typeface="Montserrat"/>
            </a:endParaRPr>
          </a:p>
          <a:p>
            <a:pPr marL="0" lvl="0" indent="0" algn="just" rtl="0">
              <a:lnSpc>
                <a:spcPct val="100000"/>
              </a:lnSpc>
              <a:spcBef>
                <a:spcPts val="0"/>
              </a:spcBef>
              <a:spcAft>
                <a:spcPts val="0"/>
              </a:spcAft>
              <a:buNone/>
            </a:pPr>
            <a:endParaRPr>
              <a:latin typeface="Montserrat"/>
              <a:ea typeface="Montserrat"/>
              <a:cs typeface="Montserrat"/>
              <a:sym typeface="Montserrat"/>
            </a:endParaRPr>
          </a:p>
        </p:txBody>
      </p:sp>
      <p:sp>
        <p:nvSpPr>
          <p:cNvPr id="167" name="Google Shape;167;p26"/>
          <p:cNvSpPr txBox="1">
            <a:spLocks noGrp="1"/>
          </p:cNvSpPr>
          <p:nvPr>
            <p:ph type="subTitle" idx="3"/>
          </p:nvPr>
        </p:nvSpPr>
        <p:spPr>
          <a:xfrm>
            <a:off x="4290325" y="1665300"/>
            <a:ext cx="2192700" cy="26718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b="1">
                <a:solidFill>
                  <a:srgbClr val="282829"/>
                </a:solidFill>
                <a:highlight>
                  <a:srgbClr val="FFFFFF"/>
                </a:highlight>
                <a:latin typeface="Montserrat"/>
                <a:ea typeface="Montserrat"/>
                <a:cs typeface="Montserrat"/>
                <a:sym typeface="Montserrat"/>
              </a:rPr>
              <a:t>Convolutions</a:t>
            </a:r>
            <a:r>
              <a:rPr lang="en">
                <a:solidFill>
                  <a:srgbClr val="282829"/>
                </a:solidFill>
                <a:highlight>
                  <a:srgbClr val="FFFFFF"/>
                </a:highlight>
                <a:latin typeface="Montserrat"/>
                <a:ea typeface="Montserrat"/>
                <a:cs typeface="Montserrat"/>
                <a:sym typeface="Montserrat"/>
              </a:rPr>
              <a:t> is the functional operation of performing concatenation of Functional Curves - so that they “add up to encapsulate how they affect each other - in terms of multiplicative relationships” - roughly speaking.</a:t>
            </a:r>
            <a:endParaRPr>
              <a:solidFill>
                <a:srgbClr val="282829"/>
              </a:solidFill>
              <a:highlight>
                <a:srgbClr val="FFFFFF"/>
              </a:highlight>
              <a:latin typeface="Montserrat"/>
              <a:ea typeface="Montserrat"/>
              <a:cs typeface="Montserrat"/>
              <a:sym typeface="Montserrat"/>
            </a:endParaRPr>
          </a:p>
          <a:p>
            <a:pPr marL="0" lvl="0" indent="0" algn="just" rtl="0">
              <a:lnSpc>
                <a:spcPct val="115000"/>
              </a:lnSpc>
              <a:spcBef>
                <a:spcPts val="1100"/>
              </a:spcBef>
              <a:spcAft>
                <a:spcPts val="1100"/>
              </a:spcAft>
              <a:buNone/>
            </a:pPr>
            <a:r>
              <a:rPr lang="en">
                <a:solidFill>
                  <a:srgbClr val="282829"/>
                </a:solidFill>
                <a:highlight>
                  <a:srgbClr val="FFFFFF"/>
                </a:highlight>
                <a:latin typeface="Montserrat"/>
                <a:ea typeface="Montserrat"/>
                <a:cs typeface="Montserrat"/>
                <a:sym typeface="Montserrat"/>
              </a:rPr>
              <a:t>What you’re doing - is that you are basically “multiplying a function relationship with another” - so you get the average of how they affect each other - on average.</a:t>
            </a:r>
            <a:endParaRPr>
              <a:solidFill>
                <a:srgbClr val="282829"/>
              </a:solidFill>
              <a:highlight>
                <a:srgbClr val="FFFFFF"/>
              </a:highlight>
              <a:latin typeface="Montserrat"/>
              <a:ea typeface="Montserrat"/>
              <a:cs typeface="Montserrat"/>
              <a:sym typeface="Montserrat"/>
            </a:endParaRPr>
          </a:p>
        </p:txBody>
      </p:sp>
      <p:sp>
        <p:nvSpPr>
          <p:cNvPr id="168" name="Google Shape;168;p26"/>
          <p:cNvSpPr txBox="1">
            <a:spLocks noGrp="1"/>
          </p:cNvSpPr>
          <p:nvPr>
            <p:ph type="ctrTitle" idx="4"/>
          </p:nvPr>
        </p:nvSpPr>
        <p:spPr>
          <a:xfrm>
            <a:off x="4550547" y="930525"/>
            <a:ext cx="16320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500">
                <a:solidFill>
                  <a:schemeClr val="lt1"/>
                </a:solidFill>
              </a:rPr>
              <a:t>CONVOLUTION</a:t>
            </a:r>
            <a:endParaRPr sz="1400">
              <a:solidFill>
                <a:schemeClr val="lt1"/>
              </a:solidFill>
            </a:endParaRPr>
          </a:p>
        </p:txBody>
      </p:sp>
      <p:sp>
        <p:nvSpPr>
          <p:cNvPr id="169" name="Google Shape;169;p26"/>
          <p:cNvSpPr txBox="1">
            <a:spLocks noGrp="1"/>
          </p:cNvSpPr>
          <p:nvPr>
            <p:ph type="ctrTitle" idx="2"/>
          </p:nvPr>
        </p:nvSpPr>
        <p:spPr>
          <a:xfrm>
            <a:off x="1258650" y="543650"/>
            <a:ext cx="1903500" cy="94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500">
                <a:solidFill>
                  <a:schemeClr val="lt1"/>
                </a:solidFill>
              </a:rPr>
              <a:t>ZERO -</a:t>
            </a:r>
            <a:br>
              <a:rPr lang="en" sz="1500">
                <a:solidFill>
                  <a:schemeClr val="lt1"/>
                </a:solidFill>
              </a:rPr>
            </a:br>
            <a:r>
              <a:rPr lang="en" sz="1500">
                <a:solidFill>
                  <a:schemeClr val="lt1"/>
                </a:solidFill>
              </a:rPr>
              <a:t>CENTRE -</a:t>
            </a:r>
            <a:br>
              <a:rPr lang="en" sz="1500">
                <a:solidFill>
                  <a:schemeClr val="lt1"/>
                </a:solidFill>
              </a:rPr>
            </a:br>
            <a:r>
              <a:rPr lang="en" sz="1500">
                <a:solidFill>
                  <a:schemeClr val="lt1"/>
                </a:solidFill>
              </a:rPr>
              <a:t>NORMALIZATION</a:t>
            </a:r>
            <a:endParaRPr sz="15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7"/>
          <p:cNvSpPr/>
          <p:nvPr/>
        </p:nvSpPr>
        <p:spPr>
          <a:xfrm>
            <a:off x="6301950" y="579200"/>
            <a:ext cx="1082700" cy="43467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7"/>
          <p:cNvSpPr/>
          <p:nvPr/>
        </p:nvSpPr>
        <p:spPr>
          <a:xfrm>
            <a:off x="4247338" y="816200"/>
            <a:ext cx="2271300" cy="832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0" y="0"/>
            <a:ext cx="1000800" cy="43095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p:nvPr/>
        </p:nvSpPr>
        <p:spPr>
          <a:xfrm>
            <a:off x="733600" y="492800"/>
            <a:ext cx="2085000" cy="832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txBox="1">
            <a:spLocks noGrp="1"/>
          </p:cNvSpPr>
          <p:nvPr>
            <p:ph type="ctrTitle"/>
          </p:nvPr>
        </p:nvSpPr>
        <p:spPr>
          <a:xfrm rot="5400000">
            <a:off x="6190589" y="1984050"/>
            <a:ext cx="3651000" cy="117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br>
              <a:rPr lang="en" sz="1500">
                <a:solidFill>
                  <a:srgbClr val="282829"/>
                </a:solidFill>
                <a:highlight>
                  <a:srgbClr val="FFFFFF"/>
                </a:highlight>
                <a:latin typeface="Montserrat"/>
                <a:ea typeface="Montserrat"/>
                <a:cs typeface="Montserrat"/>
                <a:sym typeface="Montserrat"/>
              </a:rPr>
            </a:br>
            <a:r>
              <a:rPr lang="en" sz="2500" b="0">
                <a:solidFill>
                  <a:srgbClr val="282829"/>
                </a:solidFill>
                <a:highlight>
                  <a:srgbClr val="FFFFFF"/>
                </a:highlight>
                <a:latin typeface="Montserrat ExtraBold"/>
                <a:ea typeface="Montserrat ExtraBold"/>
                <a:cs typeface="Montserrat ExtraBold"/>
                <a:sym typeface="Montserrat ExtraBold"/>
              </a:rPr>
              <a:t>VGG-19</a:t>
            </a:r>
            <a:endParaRPr sz="2500" b="0">
              <a:solidFill>
                <a:srgbClr val="282829"/>
              </a:solidFill>
              <a:highlight>
                <a:srgbClr val="FFFFFF"/>
              </a:highlight>
              <a:latin typeface="Montserrat ExtraBold"/>
              <a:ea typeface="Montserrat ExtraBold"/>
              <a:cs typeface="Montserrat ExtraBold"/>
              <a:sym typeface="Montserrat ExtraBold"/>
            </a:endParaRPr>
          </a:p>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NEURAL NETWORK </a:t>
            </a:r>
            <a:endParaRPr sz="2500" b="0">
              <a:latin typeface="Montserrat ExtraBold"/>
              <a:ea typeface="Montserrat ExtraBold"/>
              <a:cs typeface="Montserrat ExtraBold"/>
              <a:sym typeface="Montserrat ExtraBold"/>
            </a:endParaRPr>
          </a:p>
        </p:txBody>
      </p:sp>
      <p:sp>
        <p:nvSpPr>
          <p:cNvPr id="179" name="Google Shape;179;p27"/>
          <p:cNvSpPr txBox="1">
            <a:spLocks noGrp="1"/>
          </p:cNvSpPr>
          <p:nvPr>
            <p:ph type="subTitle" idx="1"/>
          </p:nvPr>
        </p:nvSpPr>
        <p:spPr>
          <a:xfrm>
            <a:off x="1252575" y="1555400"/>
            <a:ext cx="2085000" cy="3370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950">
              <a:solidFill>
                <a:srgbClr val="282829"/>
              </a:solidFill>
              <a:highlight>
                <a:srgbClr val="FFFFFF"/>
              </a:highlight>
              <a:latin typeface="Montserrat"/>
              <a:ea typeface="Montserrat"/>
              <a:cs typeface="Montserrat"/>
              <a:sym typeface="Montserrat"/>
            </a:endParaRPr>
          </a:p>
          <a:p>
            <a:pPr marL="0" lvl="0" indent="0" algn="l" rtl="0">
              <a:lnSpc>
                <a:spcPct val="100000"/>
              </a:lnSpc>
              <a:spcBef>
                <a:spcPts val="1100"/>
              </a:spcBef>
              <a:spcAft>
                <a:spcPts val="0"/>
              </a:spcAft>
              <a:buNone/>
            </a:pPr>
            <a:endParaRPr sz="950">
              <a:solidFill>
                <a:srgbClr val="282829"/>
              </a:solidFill>
              <a:highlight>
                <a:srgbClr val="FFFFFF"/>
              </a:highlight>
              <a:latin typeface="Montserrat"/>
              <a:ea typeface="Montserrat"/>
              <a:cs typeface="Montserrat"/>
              <a:sym typeface="Montserrat"/>
            </a:endParaRPr>
          </a:p>
          <a:p>
            <a:pPr marL="0" lvl="0" indent="0" algn="l" rtl="0">
              <a:lnSpc>
                <a:spcPct val="100000"/>
              </a:lnSpc>
              <a:spcBef>
                <a:spcPts val="1100"/>
              </a:spcBef>
              <a:spcAft>
                <a:spcPts val="0"/>
              </a:spcAft>
              <a:buNone/>
            </a:pPr>
            <a:endParaRPr sz="950">
              <a:latin typeface="Montserrat"/>
              <a:ea typeface="Montserrat"/>
              <a:cs typeface="Montserrat"/>
              <a:sym typeface="Montserrat"/>
            </a:endParaRPr>
          </a:p>
        </p:txBody>
      </p:sp>
      <p:sp>
        <p:nvSpPr>
          <p:cNvPr id="180" name="Google Shape;180;p27"/>
          <p:cNvSpPr txBox="1">
            <a:spLocks noGrp="1"/>
          </p:cNvSpPr>
          <p:nvPr>
            <p:ph type="subTitle" idx="3"/>
          </p:nvPr>
        </p:nvSpPr>
        <p:spPr>
          <a:xfrm>
            <a:off x="3986900" y="1779375"/>
            <a:ext cx="2271300" cy="3195300"/>
          </a:xfrm>
          <a:prstGeom prst="rect">
            <a:avLst/>
          </a:prstGeom>
          <a:solidFill>
            <a:srgbClr val="9E9E9E">
              <a:alpha val="0"/>
            </a:srgbClr>
          </a:solidFill>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800" b="1">
                <a:solidFill>
                  <a:srgbClr val="282829"/>
                </a:solidFill>
                <a:highlight>
                  <a:srgbClr val="FFFFFF"/>
                </a:highlight>
                <a:latin typeface="Montserrat"/>
                <a:ea typeface="Montserrat"/>
                <a:cs typeface="Montserrat"/>
                <a:sym typeface="Montserrat"/>
              </a:rPr>
              <a:t>Max Pooling</a:t>
            </a:r>
            <a:r>
              <a:rPr lang="en" sz="800">
                <a:solidFill>
                  <a:srgbClr val="282829"/>
                </a:solidFill>
                <a:highlight>
                  <a:srgbClr val="FFFFFF"/>
                </a:highlight>
                <a:latin typeface="Montserrat"/>
                <a:ea typeface="Montserrat"/>
                <a:cs typeface="Montserrat"/>
                <a:sym typeface="Montserrat"/>
              </a:rPr>
              <a:t> is when you pool together the largest sample you can find - in an average area of taking strides. Strides - is the average functional kernel mapping - that you have in a square diagram plot - that averages out the value samplings of a certain space .So - you may have a 8x8 total square - with 4 4x4 squares - So - you reduce that to being the max of every 4x4 square - put them together - and get a 4x4 total Square to replace your earlier 8x8.</a:t>
            </a:r>
            <a:endParaRPr sz="800">
              <a:solidFill>
                <a:srgbClr val="282829"/>
              </a:solidFill>
              <a:highlight>
                <a:srgbClr val="FFFFFF"/>
              </a:highlight>
              <a:latin typeface="Montserrat"/>
              <a:ea typeface="Montserrat"/>
              <a:cs typeface="Montserrat"/>
              <a:sym typeface="Montserrat"/>
            </a:endParaRPr>
          </a:p>
          <a:p>
            <a:pPr marL="0" lvl="0" indent="0" algn="just" rtl="0">
              <a:lnSpc>
                <a:spcPct val="115000"/>
              </a:lnSpc>
              <a:spcBef>
                <a:spcPts val="1100"/>
              </a:spcBef>
              <a:spcAft>
                <a:spcPts val="1100"/>
              </a:spcAft>
              <a:buNone/>
            </a:pPr>
            <a:r>
              <a:rPr lang="en" sz="800">
                <a:solidFill>
                  <a:srgbClr val="282829"/>
                </a:solidFill>
                <a:highlight>
                  <a:srgbClr val="FFFFFF"/>
                </a:highlight>
                <a:latin typeface="Montserrat"/>
                <a:ea typeface="Montserrat"/>
                <a:cs typeface="Montserrat"/>
                <a:sym typeface="Montserrat"/>
              </a:rPr>
              <a:t>This effectively takes “the biggest impact features” and there of, “the largest information to retrieve” (read: coarsest features) - And then ignores the smaller features. So you are left with a smaller sample space (lower dimensionality) - But - you keep the coarsest features - you keep the largest representative of information.</a:t>
            </a:r>
            <a:endParaRPr sz="800">
              <a:solidFill>
                <a:srgbClr val="282829"/>
              </a:solidFill>
              <a:highlight>
                <a:srgbClr val="FFFFFF"/>
              </a:highlight>
              <a:latin typeface="Montserrat"/>
              <a:ea typeface="Montserrat"/>
              <a:cs typeface="Montserrat"/>
              <a:sym typeface="Montserrat"/>
            </a:endParaRPr>
          </a:p>
        </p:txBody>
      </p:sp>
      <p:sp>
        <p:nvSpPr>
          <p:cNvPr id="181" name="Google Shape;181;p27"/>
          <p:cNvSpPr txBox="1">
            <a:spLocks noGrp="1"/>
          </p:cNvSpPr>
          <p:nvPr>
            <p:ph type="ctrTitle" idx="4"/>
          </p:nvPr>
        </p:nvSpPr>
        <p:spPr>
          <a:xfrm>
            <a:off x="4539047" y="1040000"/>
            <a:ext cx="15825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500">
                <a:solidFill>
                  <a:schemeClr val="lt1"/>
                </a:solidFill>
              </a:rPr>
              <a:t>MAX POOLING</a:t>
            </a:r>
            <a:endParaRPr sz="1400">
              <a:solidFill>
                <a:schemeClr val="lt1"/>
              </a:solidFill>
            </a:endParaRPr>
          </a:p>
        </p:txBody>
      </p:sp>
      <p:pic>
        <p:nvPicPr>
          <p:cNvPr id="182" name="Google Shape;182;p27"/>
          <p:cNvPicPr preferRelativeResize="0"/>
          <p:nvPr/>
        </p:nvPicPr>
        <p:blipFill rotWithShape="1">
          <a:blip r:embed="rId3">
            <a:alphaModFix/>
          </a:blip>
          <a:srcRect l="124466" t="2190" r="-92410" b="16383"/>
          <a:stretch/>
        </p:blipFill>
        <p:spPr>
          <a:xfrm>
            <a:off x="-1374290" y="1462100"/>
            <a:ext cx="7192900" cy="9301525"/>
          </a:xfrm>
          <a:prstGeom prst="rect">
            <a:avLst/>
          </a:prstGeom>
          <a:noFill/>
          <a:ln>
            <a:noFill/>
          </a:ln>
        </p:spPr>
      </p:pic>
      <p:sp>
        <p:nvSpPr>
          <p:cNvPr id="183" name="Google Shape;183;p27"/>
          <p:cNvSpPr txBox="1">
            <a:spLocks noGrp="1"/>
          </p:cNvSpPr>
          <p:nvPr>
            <p:ph type="ctrTitle" idx="2"/>
          </p:nvPr>
        </p:nvSpPr>
        <p:spPr>
          <a:xfrm>
            <a:off x="1486776" y="450016"/>
            <a:ext cx="1421100" cy="91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lt1"/>
                </a:solidFill>
              </a:rPr>
              <a:t>A FULLY</a:t>
            </a:r>
            <a:endParaRPr sz="1500">
              <a:solidFill>
                <a:schemeClr val="lt1"/>
              </a:solidFill>
            </a:endParaRPr>
          </a:p>
          <a:p>
            <a:pPr marL="0" lvl="0" indent="0" algn="l" rtl="0">
              <a:spcBef>
                <a:spcPts val="0"/>
              </a:spcBef>
              <a:spcAft>
                <a:spcPts val="0"/>
              </a:spcAft>
              <a:buNone/>
            </a:pPr>
            <a:r>
              <a:rPr lang="en" sz="1500">
                <a:solidFill>
                  <a:schemeClr val="lt1"/>
                </a:solidFill>
              </a:rPr>
              <a:t>CONNECTED</a:t>
            </a:r>
            <a:endParaRPr sz="1500">
              <a:solidFill>
                <a:schemeClr val="lt1"/>
              </a:solidFill>
            </a:endParaRPr>
          </a:p>
          <a:p>
            <a:pPr marL="0" lvl="0" indent="0" algn="l" rtl="0">
              <a:spcBef>
                <a:spcPts val="0"/>
              </a:spcBef>
              <a:spcAft>
                <a:spcPts val="0"/>
              </a:spcAft>
              <a:buNone/>
            </a:pPr>
            <a:r>
              <a:rPr lang="en" sz="1500">
                <a:solidFill>
                  <a:schemeClr val="lt1"/>
                </a:solidFill>
              </a:rPr>
              <a:t>LAYER</a:t>
            </a:r>
            <a:endParaRPr sz="1500">
              <a:solidFill>
                <a:schemeClr val="lt1"/>
              </a:solidFill>
            </a:endParaRPr>
          </a:p>
        </p:txBody>
      </p:sp>
      <p:pic>
        <p:nvPicPr>
          <p:cNvPr id="184" name="Google Shape;184;p27"/>
          <p:cNvPicPr preferRelativeResize="0"/>
          <p:nvPr/>
        </p:nvPicPr>
        <p:blipFill rotWithShape="1">
          <a:blip r:embed="rId4">
            <a:alphaModFix/>
          </a:blip>
          <a:srcRect l="9096" r="10042"/>
          <a:stretch/>
        </p:blipFill>
        <p:spPr>
          <a:xfrm>
            <a:off x="826450" y="576750"/>
            <a:ext cx="660324" cy="660350"/>
          </a:xfrm>
          <a:prstGeom prst="rect">
            <a:avLst/>
          </a:prstGeom>
          <a:noFill/>
          <a:ln>
            <a:noFill/>
          </a:ln>
        </p:spPr>
      </p:pic>
      <p:sp>
        <p:nvSpPr>
          <p:cNvPr id="185" name="Google Shape;185;p27"/>
          <p:cNvSpPr txBox="1"/>
          <p:nvPr/>
        </p:nvSpPr>
        <p:spPr>
          <a:xfrm>
            <a:off x="1074425" y="1462100"/>
            <a:ext cx="2161200" cy="19854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en" sz="950" b="1">
                <a:solidFill>
                  <a:srgbClr val="282829"/>
                </a:solidFill>
                <a:highlight>
                  <a:schemeClr val="lt1"/>
                </a:highlight>
                <a:latin typeface="Montserrat"/>
                <a:ea typeface="Montserrat"/>
                <a:cs typeface="Montserrat"/>
                <a:sym typeface="Montserrat"/>
              </a:rPr>
              <a:t>A Fully Connected Layer</a:t>
            </a:r>
            <a:r>
              <a:rPr lang="en" sz="950">
                <a:solidFill>
                  <a:srgbClr val="282829"/>
                </a:solidFill>
                <a:highlight>
                  <a:schemeClr val="lt1"/>
                </a:highlight>
                <a:latin typeface="Montserrat"/>
                <a:ea typeface="Montserrat"/>
                <a:cs typeface="Montserrat"/>
                <a:sym typeface="Montserrat"/>
              </a:rPr>
              <a:t> is a layer that is utilized for Classification.</a:t>
            </a:r>
            <a:endParaRPr sz="950">
              <a:solidFill>
                <a:srgbClr val="282829"/>
              </a:solidFill>
              <a:highlight>
                <a:schemeClr val="lt1"/>
              </a:highlight>
              <a:latin typeface="Montserrat"/>
              <a:ea typeface="Montserrat"/>
              <a:cs typeface="Montserrat"/>
              <a:sym typeface="Montserrat"/>
            </a:endParaRPr>
          </a:p>
          <a:p>
            <a:pPr marL="0" lvl="0" indent="0" algn="just" rtl="0">
              <a:lnSpc>
                <a:spcPct val="115000"/>
              </a:lnSpc>
              <a:spcBef>
                <a:spcPts val="1100"/>
              </a:spcBef>
              <a:spcAft>
                <a:spcPts val="1100"/>
              </a:spcAft>
              <a:buNone/>
            </a:pPr>
            <a:r>
              <a:rPr lang="en" sz="950">
                <a:solidFill>
                  <a:srgbClr val="282829"/>
                </a:solidFill>
                <a:highlight>
                  <a:schemeClr val="lt1"/>
                </a:highlight>
                <a:latin typeface="Montserrat"/>
                <a:ea typeface="Montserrat"/>
                <a:cs typeface="Montserrat"/>
                <a:sym typeface="Montserrat"/>
              </a:rPr>
              <a:t>Since this is used so sparingly - it’s at the end - when the rough feature extraction and averaging of Functional relationships have had it’s sequence. Now - it summarizes to run tally on the total output.</a:t>
            </a:r>
            <a:endParaRPr sz="950">
              <a:solidFill>
                <a:srgbClr val="282829"/>
              </a:solidFill>
              <a:highlight>
                <a:schemeClr val="lt1"/>
              </a:highlight>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8"/>
          <p:cNvSpPr/>
          <p:nvPr/>
        </p:nvSpPr>
        <p:spPr>
          <a:xfrm>
            <a:off x="6209400" y="362425"/>
            <a:ext cx="1005600" cy="48183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4281050" y="5850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0" y="0"/>
            <a:ext cx="1053300" cy="43701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720000" y="365725"/>
            <a:ext cx="2271300" cy="1165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txBox="1">
            <a:spLocks noGrp="1"/>
          </p:cNvSpPr>
          <p:nvPr>
            <p:ph type="ctrTitle"/>
          </p:nvPr>
        </p:nvSpPr>
        <p:spPr>
          <a:xfrm rot="5400000">
            <a:off x="5804325" y="1976075"/>
            <a:ext cx="3651000" cy="117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VGG-19 </a:t>
            </a:r>
            <a:endParaRPr sz="2500" b="0">
              <a:solidFill>
                <a:srgbClr val="282829"/>
              </a:solidFill>
              <a:highlight>
                <a:srgbClr val="FFFFFF"/>
              </a:highlight>
              <a:latin typeface="Montserrat ExtraBold"/>
              <a:ea typeface="Montserrat ExtraBold"/>
              <a:cs typeface="Montserrat ExtraBold"/>
              <a:sym typeface="Montserrat ExtraBold"/>
            </a:endParaRPr>
          </a:p>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NEURAL NETWORK</a:t>
            </a:r>
            <a:endParaRPr sz="2500" b="0">
              <a:latin typeface="Montserrat ExtraBold"/>
              <a:ea typeface="Montserrat ExtraBold"/>
              <a:cs typeface="Montserrat ExtraBold"/>
              <a:sym typeface="Montserrat ExtraBold"/>
            </a:endParaRPr>
          </a:p>
        </p:txBody>
      </p:sp>
      <p:sp>
        <p:nvSpPr>
          <p:cNvPr id="195" name="Google Shape;195;p28"/>
          <p:cNvSpPr txBox="1">
            <a:spLocks noGrp="1"/>
          </p:cNvSpPr>
          <p:nvPr>
            <p:ph type="subTitle" idx="1"/>
          </p:nvPr>
        </p:nvSpPr>
        <p:spPr>
          <a:xfrm>
            <a:off x="1329600" y="2147300"/>
            <a:ext cx="1960500" cy="2222700"/>
          </a:xfrm>
          <a:prstGeom prst="rect">
            <a:avLst/>
          </a:prstGeom>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endParaRPr sz="700">
              <a:solidFill>
                <a:srgbClr val="282829"/>
              </a:solidFill>
              <a:highlight>
                <a:srgbClr val="FFFFFF"/>
              </a:highlight>
              <a:latin typeface="Montserrat"/>
              <a:ea typeface="Montserrat"/>
              <a:cs typeface="Montserrat"/>
              <a:sym typeface="Montserrat"/>
            </a:endParaRPr>
          </a:p>
          <a:p>
            <a:pPr marL="0" lvl="0" indent="0" algn="just" rtl="0">
              <a:lnSpc>
                <a:spcPct val="100000"/>
              </a:lnSpc>
              <a:spcBef>
                <a:spcPts val="1100"/>
              </a:spcBef>
              <a:spcAft>
                <a:spcPts val="0"/>
              </a:spcAft>
              <a:buNone/>
            </a:pPr>
            <a:endParaRPr sz="700">
              <a:solidFill>
                <a:srgbClr val="282829"/>
              </a:solidFill>
              <a:highlight>
                <a:srgbClr val="FFFFFF"/>
              </a:highlight>
              <a:latin typeface="Montserrat"/>
              <a:ea typeface="Montserrat"/>
              <a:cs typeface="Montserrat"/>
              <a:sym typeface="Montserrat"/>
            </a:endParaRPr>
          </a:p>
          <a:p>
            <a:pPr marL="0" lvl="0" indent="0" algn="just" rtl="0">
              <a:lnSpc>
                <a:spcPct val="100000"/>
              </a:lnSpc>
              <a:spcBef>
                <a:spcPts val="1100"/>
              </a:spcBef>
              <a:spcAft>
                <a:spcPts val="0"/>
              </a:spcAft>
              <a:buNone/>
            </a:pPr>
            <a:endParaRPr sz="700">
              <a:latin typeface="Montserrat"/>
              <a:ea typeface="Montserrat"/>
              <a:cs typeface="Montserrat"/>
              <a:sym typeface="Montserrat"/>
            </a:endParaRPr>
          </a:p>
        </p:txBody>
      </p:sp>
      <p:sp>
        <p:nvSpPr>
          <p:cNvPr id="196" name="Google Shape;196;p28"/>
          <p:cNvSpPr txBox="1">
            <a:spLocks noGrp="1"/>
          </p:cNvSpPr>
          <p:nvPr>
            <p:ph type="subTitle" idx="3"/>
          </p:nvPr>
        </p:nvSpPr>
        <p:spPr>
          <a:xfrm>
            <a:off x="3924900" y="1757150"/>
            <a:ext cx="1960500" cy="3003000"/>
          </a:xfrm>
          <a:prstGeom prst="rect">
            <a:avLst/>
          </a:prstGeom>
          <a:solidFill>
            <a:srgbClr val="9E9E9E">
              <a:alpha val="0"/>
            </a:srgbClr>
          </a:solidFill>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850" b="1">
                <a:solidFill>
                  <a:srgbClr val="282829"/>
                </a:solidFill>
                <a:highlight>
                  <a:srgbClr val="FFFFFF"/>
                </a:highlight>
                <a:latin typeface="Montserrat"/>
                <a:ea typeface="Montserrat"/>
                <a:cs typeface="Montserrat"/>
                <a:sym typeface="Montserrat"/>
              </a:rPr>
              <a:t>Softmax </a:t>
            </a:r>
            <a:r>
              <a:rPr lang="en" sz="850">
                <a:solidFill>
                  <a:srgbClr val="282829"/>
                </a:solidFill>
                <a:highlight>
                  <a:srgbClr val="FFFFFF"/>
                </a:highlight>
                <a:latin typeface="Montserrat"/>
                <a:ea typeface="Montserrat"/>
                <a:cs typeface="Montserrat"/>
                <a:sym typeface="Montserrat"/>
              </a:rPr>
              <a:t>is a applicative algorithm that normalizes a distribution dynamic - from K amount of composite functional concatenations. This means, that instead of having a spread where the values can be anything :- 0, -1, 1, 2, etc.</a:t>
            </a:r>
            <a:endParaRPr sz="850">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r>
              <a:rPr lang="en" sz="850">
                <a:solidFill>
                  <a:srgbClr val="282829"/>
                </a:solidFill>
                <a:highlight>
                  <a:srgbClr val="FFFFFF"/>
                </a:highlight>
                <a:latin typeface="Montserrat"/>
                <a:ea typeface="Montserrat"/>
                <a:cs typeface="Montserrat"/>
                <a:sym typeface="Montserrat"/>
              </a:rPr>
              <a:t>They are all normalized to be in line to a distribution (as the Softmax act as a regularizer over a distribution).</a:t>
            </a:r>
            <a:endParaRPr sz="850">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r>
              <a:rPr lang="en" sz="850">
                <a:solidFill>
                  <a:srgbClr val="282829"/>
                </a:solidFill>
                <a:highlight>
                  <a:srgbClr val="FFFFFF"/>
                </a:highlight>
                <a:latin typeface="Montserrat"/>
                <a:ea typeface="Montserrat"/>
                <a:cs typeface="Montserrat"/>
                <a:sym typeface="Montserrat"/>
              </a:rPr>
              <a:t>And then there of  generalized to be across the j-th Linear function as it has become baked into the Distribution we have regressed forward with Softmax.</a:t>
            </a:r>
            <a:endParaRPr sz="850">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endParaRPr sz="750">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endParaRPr sz="750">
              <a:latin typeface="Montserrat"/>
              <a:ea typeface="Montserrat"/>
              <a:cs typeface="Montserrat"/>
              <a:sym typeface="Montserrat"/>
            </a:endParaRPr>
          </a:p>
          <a:p>
            <a:pPr marL="0" lvl="0" indent="0" algn="l" rtl="0">
              <a:lnSpc>
                <a:spcPct val="115000"/>
              </a:lnSpc>
              <a:spcBef>
                <a:spcPts val="0"/>
              </a:spcBef>
              <a:spcAft>
                <a:spcPts val="0"/>
              </a:spcAft>
              <a:buNone/>
            </a:pPr>
            <a:endParaRPr sz="750" b="1">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1100"/>
              </a:spcAft>
              <a:buNone/>
            </a:pPr>
            <a:endParaRPr sz="750">
              <a:solidFill>
                <a:srgbClr val="282829"/>
              </a:solidFill>
              <a:highlight>
                <a:srgbClr val="FFFFFF"/>
              </a:highlight>
              <a:latin typeface="Montserrat"/>
              <a:ea typeface="Montserrat"/>
              <a:cs typeface="Montserrat"/>
              <a:sym typeface="Montserrat"/>
            </a:endParaRPr>
          </a:p>
        </p:txBody>
      </p:sp>
      <p:sp>
        <p:nvSpPr>
          <p:cNvPr id="197" name="Google Shape;197;p28"/>
          <p:cNvSpPr txBox="1">
            <a:spLocks noGrp="1"/>
          </p:cNvSpPr>
          <p:nvPr>
            <p:ph type="ctrTitle" idx="4"/>
          </p:nvPr>
        </p:nvSpPr>
        <p:spPr>
          <a:xfrm>
            <a:off x="4387300" y="1003850"/>
            <a:ext cx="1175400" cy="369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500">
                <a:solidFill>
                  <a:schemeClr val="lt1"/>
                </a:solidFill>
              </a:rPr>
              <a:t>SOFTMAX</a:t>
            </a:r>
            <a:endParaRPr sz="1400">
              <a:solidFill>
                <a:schemeClr val="lt1"/>
              </a:solidFill>
            </a:endParaRPr>
          </a:p>
        </p:txBody>
      </p:sp>
      <p:pic>
        <p:nvPicPr>
          <p:cNvPr id="198" name="Google Shape;198;p28"/>
          <p:cNvPicPr preferRelativeResize="0"/>
          <p:nvPr/>
        </p:nvPicPr>
        <p:blipFill>
          <a:blip r:embed="rId3">
            <a:alphaModFix/>
          </a:blip>
          <a:stretch>
            <a:fillRect/>
          </a:stretch>
        </p:blipFill>
        <p:spPr>
          <a:xfrm>
            <a:off x="4029454" y="4760150"/>
            <a:ext cx="1053334" cy="369600"/>
          </a:xfrm>
          <a:prstGeom prst="rect">
            <a:avLst/>
          </a:prstGeom>
          <a:noFill/>
          <a:ln>
            <a:noFill/>
          </a:ln>
        </p:spPr>
      </p:pic>
      <p:pic>
        <p:nvPicPr>
          <p:cNvPr id="199" name="Google Shape;199;p28"/>
          <p:cNvPicPr preferRelativeResize="0"/>
          <p:nvPr/>
        </p:nvPicPr>
        <p:blipFill rotWithShape="1">
          <a:blip r:embed="rId4">
            <a:alphaModFix/>
          </a:blip>
          <a:srcRect l="49821"/>
          <a:stretch/>
        </p:blipFill>
        <p:spPr>
          <a:xfrm>
            <a:off x="5723525" y="870538"/>
            <a:ext cx="774827" cy="602414"/>
          </a:xfrm>
          <a:prstGeom prst="rect">
            <a:avLst/>
          </a:prstGeom>
          <a:noFill/>
          <a:ln>
            <a:noFill/>
          </a:ln>
        </p:spPr>
      </p:pic>
      <p:sp>
        <p:nvSpPr>
          <p:cNvPr id="200" name="Google Shape;200;p28"/>
          <p:cNvSpPr txBox="1">
            <a:spLocks noGrp="1"/>
          </p:cNvSpPr>
          <p:nvPr>
            <p:ph type="ctrTitle" idx="2"/>
          </p:nvPr>
        </p:nvSpPr>
        <p:spPr>
          <a:xfrm>
            <a:off x="1688875" y="677750"/>
            <a:ext cx="1175400" cy="581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700">
                <a:solidFill>
                  <a:schemeClr val="lt1"/>
                </a:solidFill>
              </a:rPr>
              <a:t>ReLU</a:t>
            </a:r>
            <a:endParaRPr sz="1700">
              <a:solidFill>
                <a:schemeClr val="lt1"/>
              </a:solidFill>
            </a:endParaRPr>
          </a:p>
        </p:txBody>
      </p:sp>
      <p:pic>
        <p:nvPicPr>
          <p:cNvPr id="201" name="Google Shape;201;p28"/>
          <p:cNvPicPr preferRelativeResize="0"/>
          <p:nvPr/>
        </p:nvPicPr>
        <p:blipFill rotWithShape="1">
          <a:blip r:embed="rId5">
            <a:alphaModFix/>
          </a:blip>
          <a:srcRect b="10538"/>
          <a:stretch/>
        </p:blipFill>
        <p:spPr>
          <a:xfrm>
            <a:off x="816625" y="698602"/>
            <a:ext cx="685119" cy="532875"/>
          </a:xfrm>
          <a:prstGeom prst="rect">
            <a:avLst/>
          </a:prstGeom>
          <a:noFill/>
          <a:ln>
            <a:noFill/>
          </a:ln>
        </p:spPr>
      </p:pic>
      <p:sp>
        <p:nvSpPr>
          <p:cNvPr id="202" name="Google Shape;202;p28"/>
          <p:cNvSpPr txBox="1"/>
          <p:nvPr/>
        </p:nvSpPr>
        <p:spPr>
          <a:xfrm>
            <a:off x="1329600" y="1557350"/>
            <a:ext cx="2271300" cy="2430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800" b="1">
                <a:solidFill>
                  <a:srgbClr val="282829"/>
                </a:solidFill>
                <a:highlight>
                  <a:schemeClr val="lt1"/>
                </a:highlight>
                <a:latin typeface="Montserrat"/>
                <a:ea typeface="Montserrat"/>
                <a:cs typeface="Montserrat"/>
                <a:sym typeface="Montserrat"/>
              </a:rPr>
              <a:t>ReLU</a:t>
            </a:r>
            <a:r>
              <a:rPr lang="en" sz="800">
                <a:solidFill>
                  <a:srgbClr val="282829"/>
                </a:solidFill>
                <a:highlight>
                  <a:schemeClr val="lt1"/>
                </a:highlight>
                <a:latin typeface="Montserrat"/>
                <a:ea typeface="Montserrat"/>
                <a:cs typeface="Montserrat"/>
                <a:sym typeface="Montserrat"/>
              </a:rPr>
              <a:t> is a rectifying linear unit. A unit that is made to rectify and compensate for signal parsing errors - such as when we are forced to encapsulate epsilon (infinitely small) - and we have to work around that.</a:t>
            </a:r>
            <a:endParaRPr sz="800">
              <a:solidFill>
                <a:srgbClr val="282829"/>
              </a:solidFill>
              <a:highlight>
                <a:schemeClr val="lt1"/>
              </a:highlight>
              <a:latin typeface="Montserrat"/>
              <a:ea typeface="Montserrat"/>
              <a:cs typeface="Montserrat"/>
              <a:sym typeface="Montserrat"/>
            </a:endParaRPr>
          </a:p>
          <a:p>
            <a:pPr marL="0" lvl="0" indent="0" algn="l" rtl="0">
              <a:lnSpc>
                <a:spcPct val="115000"/>
              </a:lnSpc>
              <a:spcBef>
                <a:spcPts val="1100"/>
              </a:spcBef>
              <a:spcAft>
                <a:spcPts val="0"/>
              </a:spcAft>
              <a:buNone/>
            </a:pPr>
            <a:r>
              <a:rPr lang="en" sz="800">
                <a:solidFill>
                  <a:srgbClr val="282829"/>
                </a:solidFill>
                <a:highlight>
                  <a:schemeClr val="lt1"/>
                </a:highlight>
                <a:latin typeface="Montserrat"/>
                <a:ea typeface="Montserrat"/>
                <a:cs typeface="Montserrat"/>
                <a:sym typeface="Montserrat"/>
              </a:rPr>
              <a:t>So ReLU “Steers back the signal” to where it’s supposed to be headed - so that the signal does not explode or vanish.</a:t>
            </a:r>
            <a:endParaRPr sz="800">
              <a:solidFill>
                <a:srgbClr val="282829"/>
              </a:solidFill>
              <a:highlight>
                <a:schemeClr val="lt1"/>
              </a:highlight>
              <a:latin typeface="Montserrat"/>
              <a:ea typeface="Montserrat"/>
              <a:cs typeface="Montserrat"/>
              <a:sym typeface="Montserrat"/>
            </a:endParaRPr>
          </a:p>
          <a:p>
            <a:pPr marL="0" lvl="0" indent="0" algn="l" rtl="0">
              <a:lnSpc>
                <a:spcPct val="115000"/>
              </a:lnSpc>
              <a:spcBef>
                <a:spcPts val="1100"/>
              </a:spcBef>
              <a:spcAft>
                <a:spcPts val="1100"/>
              </a:spcAft>
              <a:buNone/>
            </a:pPr>
            <a:r>
              <a:rPr lang="en" sz="800">
                <a:solidFill>
                  <a:srgbClr val="282829"/>
                </a:solidFill>
                <a:highlight>
                  <a:schemeClr val="lt1"/>
                </a:highlight>
                <a:latin typeface="Montserrat"/>
                <a:ea typeface="Montserrat"/>
                <a:cs typeface="Montserrat"/>
                <a:sym typeface="Montserrat"/>
              </a:rPr>
              <a:t>There of - ReLU’s act kind of like “Safety stops” on the sides of the roads - so you don’t steer off the road - when you are driving..</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29"/>
          <p:cNvSpPr/>
          <p:nvPr/>
        </p:nvSpPr>
        <p:spPr>
          <a:xfrm>
            <a:off x="6200000" y="810700"/>
            <a:ext cx="1014900" cy="43701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0" y="0"/>
            <a:ext cx="1014900" cy="4370100"/>
          </a:xfrm>
          <a:prstGeom prst="rect">
            <a:avLst/>
          </a:prstGeom>
          <a:solidFill>
            <a:schemeClr val="accent1">
              <a:alpha val="732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2043150" y="937150"/>
            <a:ext cx="3128700" cy="958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txBox="1">
            <a:spLocks noGrp="1"/>
          </p:cNvSpPr>
          <p:nvPr>
            <p:ph type="ctrTitle"/>
          </p:nvPr>
        </p:nvSpPr>
        <p:spPr>
          <a:xfrm rot="5400000">
            <a:off x="6137950" y="1984050"/>
            <a:ext cx="3651000" cy="117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VGG-19</a:t>
            </a:r>
            <a:endParaRPr sz="2500" b="0">
              <a:solidFill>
                <a:srgbClr val="282829"/>
              </a:solidFill>
              <a:highlight>
                <a:srgbClr val="FFFFFF"/>
              </a:highlight>
              <a:latin typeface="Montserrat ExtraBold"/>
              <a:ea typeface="Montserrat ExtraBold"/>
              <a:cs typeface="Montserrat ExtraBold"/>
              <a:sym typeface="Montserrat ExtraBold"/>
            </a:endParaRPr>
          </a:p>
          <a:p>
            <a:pPr marL="0" lvl="0" indent="0" algn="l" rtl="0">
              <a:spcBef>
                <a:spcPts val="0"/>
              </a:spcBef>
              <a:spcAft>
                <a:spcPts val="0"/>
              </a:spcAft>
              <a:buNone/>
            </a:pPr>
            <a:r>
              <a:rPr lang="en" sz="2500" b="0">
                <a:solidFill>
                  <a:srgbClr val="282829"/>
                </a:solidFill>
                <a:highlight>
                  <a:srgbClr val="FFFFFF"/>
                </a:highlight>
                <a:latin typeface="Montserrat ExtraBold"/>
                <a:ea typeface="Montserrat ExtraBold"/>
                <a:cs typeface="Montserrat ExtraBold"/>
                <a:sym typeface="Montserrat ExtraBold"/>
              </a:rPr>
              <a:t>NEURAL NETWORK</a:t>
            </a:r>
            <a:endParaRPr sz="2500" b="0">
              <a:solidFill>
                <a:srgbClr val="282829"/>
              </a:solidFill>
              <a:highlight>
                <a:srgbClr val="FFFFFF"/>
              </a:highlight>
              <a:latin typeface="Montserrat ExtraBold"/>
              <a:ea typeface="Montserrat ExtraBold"/>
              <a:cs typeface="Montserrat ExtraBold"/>
              <a:sym typeface="Montserrat ExtraBold"/>
            </a:endParaRPr>
          </a:p>
        </p:txBody>
      </p:sp>
      <p:grpSp>
        <p:nvGrpSpPr>
          <p:cNvPr id="211" name="Google Shape;211;p29"/>
          <p:cNvGrpSpPr/>
          <p:nvPr/>
        </p:nvGrpSpPr>
        <p:grpSpPr>
          <a:xfrm>
            <a:off x="2170506" y="1127344"/>
            <a:ext cx="506574" cy="577802"/>
            <a:chOff x="4017435" y="1499912"/>
            <a:chExt cx="315092" cy="359397"/>
          </a:xfrm>
        </p:grpSpPr>
        <p:sp>
          <p:nvSpPr>
            <p:cNvPr id="212" name="Google Shape;212;p29"/>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p29"/>
          <p:cNvSpPr txBox="1">
            <a:spLocks noGrp="1"/>
          </p:cNvSpPr>
          <p:nvPr>
            <p:ph type="subTitle" idx="1"/>
          </p:nvPr>
        </p:nvSpPr>
        <p:spPr>
          <a:xfrm>
            <a:off x="1329600" y="2147300"/>
            <a:ext cx="4555800" cy="222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rgbClr val="282829"/>
                </a:solidFill>
                <a:highlight>
                  <a:srgbClr val="FFFFFF"/>
                </a:highlight>
                <a:latin typeface="Montserrat"/>
                <a:ea typeface="Montserrat"/>
                <a:cs typeface="Montserrat"/>
                <a:sym typeface="Montserrat"/>
              </a:rPr>
              <a:t>Classification output</a:t>
            </a:r>
            <a:r>
              <a:rPr lang="en">
                <a:solidFill>
                  <a:srgbClr val="282829"/>
                </a:solidFill>
                <a:highlight>
                  <a:srgbClr val="FFFFFF"/>
                </a:highlight>
                <a:latin typeface="Montserrat"/>
                <a:ea typeface="Montserrat"/>
                <a:cs typeface="Montserrat"/>
                <a:sym typeface="Montserrat"/>
              </a:rPr>
              <a:t> is pretty much what it sounds like.</a:t>
            </a:r>
            <a:endParaRPr>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r>
              <a:rPr lang="en">
                <a:solidFill>
                  <a:srgbClr val="282829"/>
                </a:solidFill>
                <a:highlight>
                  <a:srgbClr val="FFFFFF"/>
                </a:highlight>
                <a:latin typeface="Montserrat"/>
                <a:ea typeface="Montserrat"/>
                <a:cs typeface="Montserrat"/>
                <a:sym typeface="Montserrat"/>
              </a:rPr>
              <a:t>It’s the output of classification where it utilizes Cross Entropy to maximize the probability in terms of where each K-th unit came from  and where it most likely belongs.</a:t>
            </a:r>
            <a:endParaRPr>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r>
              <a:rPr lang="en">
                <a:solidFill>
                  <a:srgbClr val="282829"/>
                </a:solidFill>
                <a:highlight>
                  <a:srgbClr val="FFFFFF"/>
                </a:highlight>
                <a:latin typeface="Montserrat"/>
                <a:ea typeface="Montserrat"/>
                <a:cs typeface="Montserrat"/>
                <a:sym typeface="Montserrat"/>
              </a:rPr>
              <a:t>There of it stands in relation to the previous K functional relationships where it classifies and infers the probability of placement - of each.</a:t>
            </a:r>
            <a:endParaRPr>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endParaRPr sz="750">
              <a:solidFill>
                <a:srgbClr val="000000"/>
              </a:solidFill>
              <a:latin typeface="Montserrat"/>
              <a:ea typeface="Montserrat"/>
              <a:cs typeface="Montserrat"/>
              <a:sym typeface="Montserrat"/>
            </a:endParaRPr>
          </a:p>
          <a:p>
            <a:pPr marL="0" lvl="0" indent="0" algn="l" rtl="0">
              <a:lnSpc>
                <a:spcPct val="115000"/>
              </a:lnSpc>
              <a:spcBef>
                <a:spcPts val="0"/>
              </a:spcBef>
              <a:spcAft>
                <a:spcPts val="0"/>
              </a:spcAft>
              <a:buNone/>
            </a:pPr>
            <a:endParaRPr sz="750">
              <a:solidFill>
                <a:srgbClr val="282829"/>
              </a:solidFill>
              <a:highlight>
                <a:srgbClr val="FFFFFF"/>
              </a:highlight>
              <a:latin typeface="Montserrat"/>
              <a:ea typeface="Montserrat"/>
              <a:cs typeface="Montserrat"/>
              <a:sym typeface="Montserrat"/>
            </a:endParaRPr>
          </a:p>
          <a:p>
            <a:pPr marL="0" lvl="0" indent="0" algn="l" rtl="0">
              <a:lnSpc>
                <a:spcPct val="115000"/>
              </a:lnSpc>
              <a:spcBef>
                <a:spcPts val="1100"/>
              </a:spcBef>
              <a:spcAft>
                <a:spcPts val="0"/>
              </a:spcAft>
              <a:buNone/>
            </a:pPr>
            <a:endParaRPr sz="750">
              <a:solidFill>
                <a:srgbClr val="282829"/>
              </a:solidFill>
              <a:highlight>
                <a:srgbClr val="FFFFFF"/>
              </a:highlight>
              <a:latin typeface="Montserrat"/>
              <a:ea typeface="Montserrat"/>
              <a:cs typeface="Montserrat"/>
              <a:sym typeface="Montserrat"/>
            </a:endParaRPr>
          </a:p>
          <a:p>
            <a:pPr marL="0" lvl="0" indent="0" algn="l" rtl="0">
              <a:lnSpc>
                <a:spcPct val="100000"/>
              </a:lnSpc>
              <a:spcBef>
                <a:spcPts val="1100"/>
              </a:spcBef>
              <a:spcAft>
                <a:spcPts val="0"/>
              </a:spcAft>
              <a:buNone/>
            </a:pPr>
            <a:endParaRPr sz="750">
              <a:solidFill>
                <a:srgbClr val="282829"/>
              </a:solidFill>
              <a:highlight>
                <a:srgbClr val="FFFFFF"/>
              </a:highlight>
              <a:latin typeface="Montserrat"/>
              <a:ea typeface="Montserrat"/>
              <a:cs typeface="Montserrat"/>
              <a:sym typeface="Montserrat"/>
            </a:endParaRPr>
          </a:p>
          <a:p>
            <a:pPr marL="0" lvl="0" indent="0" algn="l" rtl="0">
              <a:lnSpc>
                <a:spcPct val="100000"/>
              </a:lnSpc>
              <a:spcBef>
                <a:spcPts val="1100"/>
              </a:spcBef>
              <a:spcAft>
                <a:spcPts val="0"/>
              </a:spcAft>
              <a:buNone/>
            </a:pPr>
            <a:endParaRPr sz="750">
              <a:latin typeface="Montserrat"/>
              <a:ea typeface="Montserrat"/>
              <a:cs typeface="Montserrat"/>
              <a:sym typeface="Montserrat"/>
            </a:endParaRPr>
          </a:p>
        </p:txBody>
      </p:sp>
      <p:sp>
        <p:nvSpPr>
          <p:cNvPr id="215" name="Google Shape;215;p29"/>
          <p:cNvSpPr txBox="1">
            <a:spLocks noGrp="1"/>
          </p:cNvSpPr>
          <p:nvPr>
            <p:ph type="ctrTitle" idx="2"/>
          </p:nvPr>
        </p:nvSpPr>
        <p:spPr>
          <a:xfrm>
            <a:off x="2769750" y="959350"/>
            <a:ext cx="2158800" cy="91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lt1"/>
                </a:solidFill>
              </a:rPr>
              <a:t>CLASSIFICATION</a:t>
            </a:r>
            <a:endParaRPr sz="1500">
              <a:solidFill>
                <a:schemeClr val="lt1"/>
              </a:solidFill>
            </a:endParaRPr>
          </a:p>
          <a:p>
            <a:pPr marL="0" lvl="0" indent="0" algn="l" rtl="0">
              <a:spcBef>
                <a:spcPts val="0"/>
              </a:spcBef>
              <a:spcAft>
                <a:spcPts val="0"/>
              </a:spcAft>
              <a:buNone/>
            </a:pPr>
            <a:r>
              <a:rPr lang="en" sz="1500">
                <a:solidFill>
                  <a:schemeClr val="lt1"/>
                </a:solidFill>
              </a:rPr>
              <a:t>OUTPUT</a:t>
            </a:r>
            <a:endParaRPr sz="15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0"/>
          <p:cNvSpPr txBox="1">
            <a:spLocks noGrp="1"/>
          </p:cNvSpPr>
          <p:nvPr>
            <p:ph type="ctrTitle" idx="4"/>
          </p:nvPr>
        </p:nvSpPr>
        <p:spPr>
          <a:xfrm rot="5400000">
            <a:off x="6114375" y="1789825"/>
            <a:ext cx="3627900" cy="91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CONVOLUTIONAL</a:t>
            </a:r>
            <a:endParaRPr/>
          </a:p>
          <a:p>
            <a:pPr marL="0" lvl="0" indent="0" algn="l" rtl="0">
              <a:spcBef>
                <a:spcPts val="0"/>
              </a:spcBef>
              <a:spcAft>
                <a:spcPts val="0"/>
              </a:spcAft>
              <a:buNone/>
            </a:pPr>
            <a:r>
              <a:rPr lang="en"/>
              <a:t>NEURAL NETWORK</a:t>
            </a:r>
            <a:endParaRPr/>
          </a:p>
        </p:txBody>
      </p:sp>
      <p:pic>
        <p:nvPicPr>
          <p:cNvPr id="221" name="Google Shape;221;p30"/>
          <p:cNvPicPr preferRelativeResize="0"/>
          <p:nvPr/>
        </p:nvPicPr>
        <p:blipFill>
          <a:blip r:embed="rId3">
            <a:alphaModFix/>
          </a:blip>
          <a:stretch>
            <a:fillRect/>
          </a:stretch>
        </p:blipFill>
        <p:spPr>
          <a:xfrm>
            <a:off x="762000" y="533400"/>
            <a:ext cx="6515525" cy="3664976"/>
          </a:xfrm>
          <a:prstGeom prst="rect">
            <a:avLst/>
          </a:prstGeom>
          <a:noFill/>
          <a:ln>
            <a:noFill/>
          </a:ln>
        </p:spPr>
      </p:pic>
    </p:spTree>
  </p:cSld>
  <p:clrMapOvr>
    <a:masterClrMapping/>
  </p:clrMapOvr>
</p:sld>
</file>

<file path=ppt/theme/theme1.xml><?xml version="1.0" encoding="utf-8"?>
<a:theme xmlns:a="http://schemas.openxmlformats.org/drawingml/2006/main" name="Engineering Project Proposal by Slidesgo">
  <a:themeElements>
    <a:clrScheme name="Simple Light">
      <a:dk1>
        <a:srgbClr val="434343"/>
      </a:dk1>
      <a:lt1>
        <a:srgbClr val="FFFFFF"/>
      </a:lt1>
      <a:dk2>
        <a:srgbClr val="595959"/>
      </a:dk2>
      <a:lt2>
        <a:srgbClr val="EEEEEE"/>
      </a:lt2>
      <a:accent1>
        <a:srgbClr val="556D96"/>
      </a:accent1>
      <a:accent2>
        <a:srgbClr val="212121"/>
      </a:accent2>
      <a:accent3>
        <a:srgbClr val="A9B9D3"/>
      </a:accent3>
      <a:accent4>
        <a:srgbClr val="26529E"/>
      </a:accent4>
      <a:accent5>
        <a:srgbClr val="62779B"/>
      </a:accent5>
      <a:accent6>
        <a:srgbClr val="363F4C"/>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2087</Words>
  <Application>Microsoft Office PowerPoint</Application>
  <PresentationFormat>On-screen Show (16:9)</PresentationFormat>
  <Paragraphs>113</Paragraphs>
  <Slides>17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Fira Sans Extra Condensed Medium</vt:lpstr>
      <vt:lpstr>Montserrat</vt:lpstr>
      <vt:lpstr>Roboto</vt:lpstr>
      <vt:lpstr>Livvic SemiBold</vt:lpstr>
      <vt:lpstr>Livvic</vt:lpstr>
      <vt:lpstr>Montserrat ExtraBold</vt:lpstr>
      <vt:lpstr>Catamaran Light</vt:lpstr>
      <vt:lpstr>Montserrat Light</vt:lpstr>
      <vt:lpstr>Engineering Project Proposal by Slidesgo</vt:lpstr>
      <vt:lpstr>KNOW YOUR HABITAT G-24</vt:lpstr>
      <vt:lpstr>TABLE OF CONTENTS</vt:lpstr>
      <vt:lpstr>PROBLEM STATEMENT</vt:lpstr>
      <vt:lpstr>WHY CHOOSE VGG 19  AS OUR PRE-BUILT MODEL ?</vt:lpstr>
      <vt:lpstr> VGG-19 NEURAL NETWORK</vt:lpstr>
      <vt:lpstr> VGG-19 NEURAL NETWORK </vt:lpstr>
      <vt:lpstr>VGG-19  NEURAL NETWORK</vt:lpstr>
      <vt:lpstr>VGG-19 NEURAL NETWORK</vt:lpstr>
      <vt:lpstr>CONVOLUTIONAL NEURAL NETWORK</vt:lpstr>
      <vt:lpstr>CONVOLUTIONAL NEURAL NETWORK</vt:lpstr>
      <vt:lpstr>CONVOLUTIONAL NEURAL NETWORK</vt:lpstr>
      <vt:lpstr>CONVOLUTIONAL NEURAL NETWORK</vt:lpstr>
      <vt:lpstr>CONVOLUTIONAL NEURAL NETWORK</vt:lpstr>
      <vt:lpstr>PowerPoint Presentation</vt:lpstr>
      <vt:lpstr>CONVOLUTIONAL NEURAL NETWORK</vt:lpstr>
      <vt:lpstr>CONVOLUTIONAL NEURAL NETWORK</vt:lpstr>
      <vt:lpstr>INPUT FORMAT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KNOW YOUR HABITAT G-24</dc:title>
  <cp:lastModifiedBy>Nishkarsh Gupta</cp:lastModifiedBy>
  <cp:revision>1</cp:revision>
  <dcterms:modified xsi:type="dcterms:W3CDTF">2023-03-29T19:27:38Z</dcterms:modified>
</cp:coreProperties>
</file>